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9_FC333A46.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71" r:id="rId5"/>
    <p:sldId id="272" r:id="rId6"/>
    <p:sldId id="273" r:id="rId7"/>
    <p:sldId id="274" r:id="rId8"/>
    <p:sldId id="299" r:id="rId9"/>
    <p:sldId id="275" r:id="rId10"/>
    <p:sldId id="302" r:id="rId11"/>
    <p:sldId id="281" r:id="rId12"/>
    <p:sldId id="303" r:id="rId13"/>
    <p:sldId id="277" r:id="rId14"/>
    <p:sldId id="287" r:id="rId15"/>
    <p:sldId id="278" r:id="rId16"/>
    <p:sldId id="279" r:id="rId17"/>
    <p:sldId id="300" r:id="rId18"/>
    <p:sldId id="304" r:id="rId19"/>
    <p:sldId id="285" r:id="rId20"/>
    <p:sldId id="305" r:id="rId21"/>
    <p:sldId id="286" r:id="rId22"/>
    <p:sldId id="306" r:id="rId23"/>
    <p:sldId id="298" r:id="rId24"/>
    <p:sldId id="307" r:id="rId25"/>
    <p:sldId id="29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7004E4-2EF7-498D-5ED3-821197C83B03}" name="Fletcher, Aubrey N" initials="FN" userId="S::anfletcher@cbe.ab.ca::797440e5-ecef-4687-bfcb-a07db5ff9c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nimar  Sarpal" initials="SS" lastIdx="7" clrIdx="0"/>
  <p:cmAuthor id="1" name="Carol E Murray" initials="CEM"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81E2E-D87A-E6B4-C698-307C5A735364}" v="3" dt="2025-01-06T16:01:59.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4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modernComment_119_FC333A46.xml><?xml version="1.0" encoding="utf-8"?>
<p188:cmLst xmlns:a="http://schemas.openxmlformats.org/drawingml/2006/main" xmlns:r="http://schemas.openxmlformats.org/officeDocument/2006/relationships" xmlns:p188="http://schemas.microsoft.com/office/powerpoint/2018/8/main">
  <p188:cm id="{A75E25CD-3FD4-490D-B908-4DCF5DFCA085}" authorId="{627004E4-2EF7-498D-5ED3-821197C83B03}" status="resolved" created="2023-10-31T22:04:14.374" complete="100000">
    <pc:sldMkLst xmlns:pc="http://schemas.microsoft.com/office/powerpoint/2013/main/command">
      <pc:docMk/>
      <pc:sldMk cId="4231215686" sldId="281"/>
    </pc:sldMkLst>
    <p188:txBody>
      <a:bodyPr/>
      <a:lstStyle/>
      <a:p>
        <a:r>
          <a:rPr lang="en-US"/>
          <a:t>need to change wording to reflect flatsheet (slides 7-11) and add a slide about family commitment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4AEAF-0B75-4389-9CFB-64E68CA62DED}" type="datetimeFigureOut">
              <a:rPr lang="en-CA" smtClean="0"/>
              <a:t>2025-01-29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E44A0-3885-4611-9F7B-C4AAD6459F3F}" type="slidenum">
              <a:rPr lang="en-CA" smtClean="0"/>
              <a:t>‹#›</a:t>
            </a:fld>
            <a:endParaRPr lang="en-CA"/>
          </a:p>
        </p:txBody>
      </p:sp>
    </p:spTree>
    <p:extLst>
      <p:ext uri="{BB962C8B-B14F-4D97-AF65-F5344CB8AC3E}">
        <p14:creationId xmlns:p14="http://schemas.microsoft.com/office/powerpoint/2010/main" val="163106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change anything in red!</a:t>
            </a:r>
          </a:p>
        </p:txBody>
      </p:sp>
      <p:sp>
        <p:nvSpPr>
          <p:cNvPr id="4" name="Slide Number Placeholder 3"/>
          <p:cNvSpPr>
            <a:spLocks noGrp="1"/>
          </p:cNvSpPr>
          <p:nvPr>
            <p:ph type="sldNum" sz="quarter" idx="5"/>
          </p:nvPr>
        </p:nvSpPr>
        <p:spPr/>
        <p:txBody>
          <a:bodyPr/>
          <a:lstStyle/>
          <a:p>
            <a:fld id="{703E44A0-3885-4611-9F7B-C4AAD6459F3F}" type="slidenum">
              <a:rPr lang="en-CA" smtClean="0"/>
              <a:t>1</a:t>
            </a:fld>
            <a:endParaRPr lang="en-CA"/>
          </a:p>
        </p:txBody>
      </p:sp>
    </p:spTree>
    <p:extLst>
      <p:ext uri="{BB962C8B-B14F-4D97-AF65-F5344CB8AC3E}">
        <p14:creationId xmlns:p14="http://schemas.microsoft.com/office/powerpoint/2010/main" val="397869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Use only if your school is in lottery. </a:t>
            </a:r>
            <a:endParaRPr lang="en-US"/>
          </a:p>
          <a:p>
            <a:r>
              <a:rPr lang="en-CA"/>
              <a:t>If NOT in lottery delete this slide.</a:t>
            </a:r>
            <a:endParaRPr lang="en-CA">
              <a:cs typeface="Calibri"/>
            </a:endParaRPr>
          </a:p>
        </p:txBody>
      </p:sp>
      <p:sp>
        <p:nvSpPr>
          <p:cNvPr id="4" name="Slide Number Placeholder 3"/>
          <p:cNvSpPr>
            <a:spLocks noGrp="1"/>
          </p:cNvSpPr>
          <p:nvPr>
            <p:ph type="sldNum" sz="quarter" idx="10"/>
          </p:nvPr>
        </p:nvSpPr>
        <p:spPr/>
        <p:txBody>
          <a:bodyPr/>
          <a:lstStyle/>
          <a:p>
            <a:fld id="{0FAD7E85-3BCF-4F13-BE07-38C5B27413FF}" type="slidenum">
              <a:rPr lang="en-CA" smtClean="0"/>
              <a:t>5</a:t>
            </a:fld>
            <a:endParaRPr lang="en-CA"/>
          </a:p>
        </p:txBody>
      </p:sp>
    </p:spTree>
    <p:extLst>
      <p:ext uri="{BB962C8B-B14F-4D97-AF65-F5344CB8AC3E}">
        <p14:creationId xmlns:p14="http://schemas.microsoft.com/office/powerpoint/2010/main" val="237682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Please remove this slide if you are NOT in lottery.</a:t>
            </a:r>
            <a:endParaRPr lang="en-US"/>
          </a:p>
        </p:txBody>
      </p:sp>
      <p:sp>
        <p:nvSpPr>
          <p:cNvPr id="4" name="Slide Number Placeholder 3"/>
          <p:cNvSpPr>
            <a:spLocks noGrp="1"/>
          </p:cNvSpPr>
          <p:nvPr>
            <p:ph type="sldNum" sz="quarter" idx="10"/>
          </p:nvPr>
        </p:nvSpPr>
        <p:spPr/>
        <p:txBody>
          <a:bodyPr/>
          <a:lstStyle/>
          <a:p>
            <a:fld id="{703E44A0-3885-4611-9F7B-C4AAD6459F3F}" type="slidenum">
              <a:rPr lang="en-CA" smtClean="0"/>
              <a:t>6</a:t>
            </a:fld>
            <a:endParaRPr lang="en-CA"/>
          </a:p>
        </p:txBody>
      </p:sp>
    </p:spTree>
    <p:extLst>
      <p:ext uri="{BB962C8B-B14F-4D97-AF65-F5344CB8AC3E}">
        <p14:creationId xmlns:p14="http://schemas.microsoft.com/office/powerpoint/2010/main" val="983008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 digital form that you complete to apply to transfer or register in an Alt Program (No paper copies this year)</a:t>
            </a:r>
            <a:endParaRPr lang="en-US"/>
          </a:p>
        </p:txBody>
      </p:sp>
      <p:sp>
        <p:nvSpPr>
          <p:cNvPr id="4" name="Slide Number Placeholder 3"/>
          <p:cNvSpPr>
            <a:spLocks noGrp="1"/>
          </p:cNvSpPr>
          <p:nvPr>
            <p:ph type="sldNum" sz="quarter" idx="10"/>
          </p:nvPr>
        </p:nvSpPr>
        <p:spPr/>
        <p:txBody>
          <a:bodyPr/>
          <a:lstStyle/>
          <a:p>
            <a:fld id="{703E44A0-3885-4611-9F7B-C4AAD6459F3F}" type="slidenum">
              <a:rPr lang="en-CA" smtClean="0"/>
              <a:t>7</a:t>
            </a:fld>
            <a:endParaRPr lang="en-CA"/>
          </a:p>
        </p:txBody>
      </p:sp>
    </p:spTree>
    <p:extLst>
      <p:ext uri="{BB962C8B-B14F-4D97-AF65-F5344CB8AC3E}">
        <p14:creationId xmlns:p14="http://schemas.microsoft.com/office/powerpoint/2010/main" val="283998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Congregated stops are defined by 10 students at a stop – these users MUST be pre-registered for bussing in June so that Transportation can adjust existing stops if needed. </a:t>
            </a:r>
            <a:endParaRPr lang="en-US"/>
          </a:p>
        </p:txBody>
      </p:sp>
      <p:sp>
        <p:nvSpPr>
          <p:cNvPr id="4" name="Slide Number Placeholder 3"/>
          <p:cNvSpPr>
            <a:spLocks noGrp="1"/>
          </p:cNvSpPr>
          <p:nvPr>
            <p:ph type="sldNum" sz="quarter" idx="5"/>
          </p:nvPr>
        </p:nvSpPr>
        <p:spPr/>
        <p:txBody>
          <a:bodyPr/>
          <a:lstStyle/>
          <a:p>
            <a:fld id="{703E44A0-3885-4611-9F7B-C4AAD6459F3F}" type="slidenum">
              <a:rPr lang="en-CA" smtClean="0"/>
              <a:t>8</a:t>
            </a:fld>
            <a:endParaRPr lang="en-CA"/>
          </a:p>
        </p:txBody>
      </p:sp>
    </p:spTree>
    <p:extLst>
      <p:ext uri="{BB962C8B-B14F-4D97-AF65-F5344CB8AC3E}">
        <p14:creationId xmlns:p14="http://schemas.microsoft.com/office/powerpoint/2010/main" val="395842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F3FC21A-9957-5444-84D2-A8BE3042BAB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222247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F3FC21A-9957-5444-84D2-A8BE3042BAB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383089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F3FC21A-9957-5444-84D2-A8BE3042BAB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419634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F3FC21A-9957-5444-84D2-A8BE3042BAB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319287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F3FC21A-9957-5444-84D2-A8BE3042BAB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10071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F3FC21A-9957-5444-84D2-A8BE3042BAB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396089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F3FC21A-9957-5444-84D2-A8BE3042BAB4}"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365730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F3FC21A-9957-5444-84D2-A8BE3042BAB4}"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217396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FC21A-9957-5444-84D2-A8BE3042BAB4}"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345505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F3FC21A-9957-5444-84D2-A8BE3042BAB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304406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F3FC21A-9957-5444-84D2-A8BE3042BAB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25D95-560C-AD46-8245-B47BA758FDC1}" type="slidenum">
              <a:rPr lang="en-US" smtClean="0"/>
              <a:t>‹#›</a:t>
            </a:fld>
            <a:endParaRPr lang="en-US"/>
          </a:p>
        </p:txBody>
      </p:sp>
    </p:spTree>
    <p:extLst>
      <p:ext uri="{BB962C8B-B14F-4D97-AF65-F5344CB8AC3E}">
        <p14:creationId xmlns:p14="http://schemas.microsoft.com/office/powerpoint/2010/main" val="288555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FC21A-9957-5444-84D2-A8BE3042BAB4}" type="datetimeFigureOut">
              <a:rPr lang="en-US" smtClean="0"/>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25D95-560C-AD46-8245-B47BA758FDC1}" type="slidenum">
              <a:rPr lang="en-US" smtClean="0"/>
              <a:t>‹#›</a:t>
            </a:fld>
            <a:endParaRPr lang="en-US"/>
          </a:p>
        </p:txBody>
      </p:sp>
    </p:spTree>
    <p:extLst>
      <p:ext uri="{BB962C8B-B14F-4D97-AF65-F5344CB8AC3E}">
        <p14:creationId xmlns:p14="http://schemas.microsoft.com/office/powerpoint/2010/main" val="2772201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kennedyschooltohome.weebly.com/gradual-release-of-responsibility.html"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www.mccarthyuniforms.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18/10/relationships/comments" Target="../comments/modernComment_119_FC333A4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2" y="0"/>
            <a:ext cx="9144000" cy="6858000"/>
          </a:xfrm>
          <a:prstGeom prst="rect">
            <a:avLst/>
          </a:prstGeom>
        </p:spPr>
      </p:pic>
      <p:sp>
        <p:nvSpPr>
          <p:cNvPr id="5" name="Title 1"/>
          <p:cNvSpPr>
            <a:spLocks noGrp="1"/>
          </p:cNvSpPr>
          <p:nvPr>
            <p:ph type="ctrTitle"/>
          </p:nvPr>
        </p:nvSpPr>
        <p:spPr>
          <a:xfrm>
            <a:off x="5158973" y="932282"/>
            <a:ext cx="3490027" cy="2378478"/>
          </a:xfrm>
        </p:spPr>
        <p:txBody>
          <a:bodyPr anchor="t">
            <a:normAutofit fontScale="90000"/>
          </a:bodyPr>
          <a:lstStyle/>
          <a:p>
            <a:pPr algn="l"/>
            <a:r>
              <a:rPr lang="en-US" sz="3200" dirty="0">
                <a:latin typeface="Arial"/>
                <a:cs typeface="Arial"/>
              </a:rPr>
              <a:t> </a:t>
            </a:r>
            <a:br>
              <a:rPr lang="en-US" sz="3200" dirty="0">
                <a:latin typeface="Arial"/>
                <a:cs typeface="Arial"/>
              </a:rPr>
            </a:br>
            <a:r>
              <a:rPr lang="en-US" sz="3200" dirty="0" smtClean="0">
                <a:latin typeface="Arial"/>
                <a:cs typeface="Arial"/>
              </a:rPr>
              <a:t>Thomas B. Riley </a:t>
            </a:r>
            <a:r>
              <a:rPr lang="en-US" sz="3200" dirty="0" smtClean="0">
                <a:latin typeface="Arial"/>
                <a:cs typeface="Arial"/>
              </a:rPr>
              <a:t>School</a:t>
            </a:r>
            <a:r>
              <a:rPr lang="en-US" sz="2500" dirty="0">
                <a:latin typeface="Arial"/>
                <a:cs typeface="Arial"/>
              </a:rPr>
              <a:t/>
            </a:r>
            <a:br>
              <a:rPr lang="en-US" sz="2500" dirty="0">
                <a:latin typeface="Arial"/>
                <a:cs typeface="Arial"/>
              </a:rPr>
            </a:br>
            <a:r>
              <a:rPr lang="en-US" sz="2500" dirty="0">
                <a:solidFill>
                  <a:schemeClr val="bg1">
                    <a:lumMod val="75000"/>
                  </a:schemeClr>
                </a:solidFill>
                <a:latin typeface="Arial"/>
                <a:cs typeface="Arial"/>
              </a:rPr>
              <a:t>Traditional Learning Centre (TLC)</a:t>
            </a:r>
            <a:r>
              <a:rPr lang="en-US" sz="2500" dirty="0">
                <a:latin typeface="Arial"/>
                <a:cs typeface="Arial"/>
              </a:rPr>
              <a:t/>
            </a:r>
            <a:br>
              <a:rPr lang="en-US" sz="2500" dirty="0">
                <a:latin typeface="Arial"/>
                <a:cs typeface="Arial"/>
              </a:rPr>
            </a:br>
            <a:r>
              <a:rPr lang="en-US" sz="2500" dirty="0">
                <a:latin typeface="Arial"/>
                <a:cs typeface="Arial"/>
              </a:rPr>
              <a:t/>
            </a:r>
            <a:br>
              <a:rPr lang="en-US" sz="2500" dirty="0">
                <a:latin typeface="Arial"/>
                <a:cs typeface="Arial"/>
              </a:rPr>
            </a:br>
            <a:endParaRPr lang="en-US" sz="2500" dirty="0">
              <a:solidFill>
                <a:srgbClr val="FF0000"/>
              </a:solidFill>
              <a:latin typeface="Arial"/>
              <a:cs typeface="Arial"/>
            </a:endParaRPr>
          </a:p>
        </p:txBody>
      </p:sp>
    </p:spTree>
    <p:extLst>
      <p:ext uri="{BB962C8B-B14F-4D97-AF65-F5344CB8AC3E}">
        <p14:creationId xmlns:p14="http://schemas.microsoft.com/office/powerpoint/2010/main" val="95106644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9"/>
            <a:ext cx="9144000" cy="6858000"/>
          </a:xfrm>
          <a:prstGeom prst="rect">
            <a:avLst/>
          </a:prstGeom>
        </p:spPr>
      </p:pic>
      <p:sp>
        <p:nvSpPr>
          <p:cNvPr id="5" name="Subtitle 2"/>
          <p:cNvSpPr txBox="1">
            <a:spLocks/>
          </p:cNvSpPr>
          <p:nvPr/>
        </p:nvSpPr>
        <p:spPr>
          <a:xfrm>
            <a:off x="3673929" y="237506"/>
            <a:ext cx="5303816" cy="6620494"/>
          </a:xfrm>
          <a:prstGeom prst="rect">
            <a:avLst/>
          </a:prstGeom>
        </p:spPr>
        <p:txBody>
          <a:bodyPr vert="horz" lIns="91440" tIns="45720" rIns="91440" bIns="45720" rtlCol="0" anchor="t">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600" dirty="0">
                <a:solidFill>
                  <a:srgbClr val="00B0F0"/>
                </a:solidFill>
                <a:latin typeface="Arial"/>
                <a:cs typeface="Arial"/>
              </a:rPr>
              <a:t>Differences and similarities with community school programs:</a:t>
            </a:r>
            <a:r>
              <a:rPr lang="en-US" sz="2200" dirty="0">
                <a:latin typeface="Arial" pitchFamily="34" charset="0"/>
                <a:cs typeface="Arial" pitchFamily="34" charset="0"/>
              </a:rPr>
              <a:t/>
            </a:r>
            <a:br>
              <a:rPr lang="en-US" sz="2200" dirty="0">
                <a:latin typeface="Arial" pitchFamily="34" charset="0"/>
                <a:cs typeface="Arial" pitchFamily="34" charset="0"/>
              </a:rPr>
            </a:br>
            <a:endParaRPr lang="en-US" sz="2200" dirty="0">
              <a:solidFill>
                <a:schemeClr val="tx1"/>
              </a:solidFill>
              <a:latin typeface="Arial" pitchFamily="34" charset="0"/>
              <a:cs typeface="Arial" pitchFamily="34" charset="0"/>
            </a:endParaRPr>
          </a:p>
          <a:p>
            <a:pPr algn="l"/>
            <a:r>
              <a:rPr lang="en-US" sz="2200" dirty="0">
                <a:solidFill>
                  <a:schemeClr val="tx1"/>
                </a:solidFill>
                <a:latin typeface="Arial"/>
                <a:cs typeface="Arial"/>
              </a:rPr>
              <a:t>Differences:</a:t>
            </a:r>
          </a:p>
          <a:p>
            <a:pPr marL="342900" indent="-342900" algn="l">
              <a:buClr>
                <a:srgbClr val="00B0F0"/>
              </a:buClr>
              <a:buFont typeface="Wingdings" pitchFamily="2" charset="2"/>
              <a:buChar char="§"/>
            </a:pPr>
            <a:r>
              <a:rPr lang="en-CA" sz="2000" dirty="0">
                <a:solidFill>
                  <a:schemeClr val="tx1"/>
                </a:solidFill>
                <a:latin typeface="Arial"/>
                <a:cs typeface="Arial"/>
              </a:rPr>
              <a:t>Gradual release of responsibility model</a:t>
            </a:r>
          </a:p>
          <a:p>
            <a:pPr marL="342900" indent="-342900" algn="l">
              <a:buClr>
                <a:srgbClr val="00B0F0"/>
              </a:buClr>
              <a:buFont typeface="Wingdings" pitchFamily="2" charset="2"/>
              <a:buChar char="§"/>
            </a:pPr>
            <a:r>
              <a:rPr lang="en-CA" sz="2000" dirty="0">
                <a:solidFill>
                  <a:schemeClr val="tx1"/>
                </a:solidFill>
                <a:latin typeface="Arial"/>
                <a:cs typeface="Arial"/>
              </a:rPr>
              <a:t>Character education program</a:t>
            </a:r>
          </a:p>
          <a:p>
            <a:pPr marL="342900" indent="-342900" algn="l">
              <a:buClr>
                <a:srgbClr val="00B0F0"/>
              </a:buClr>
              <a:buFont typeface="Wingdings" pitchFamily="2" charset="2"/>
              <a:buChar char="§"/>
            </a:pPr>
            <a:r>
              <a:rPr lang="en-CA" sz="2000" dirty="0">
                <a:solidFill>
                  <a:schemeClr val="tx1"/>
                </a:solidFill>
                <a:latin typeface="Arial"/>
                <a:cs typeface="Arial"/>
              </a:rPr>
              <a:t>French </a:t>
            </a:r>
          </a:p>
          <a:p>
            <a:pPr marL="342900" indent="-342900" algn="l">
              <a:buClr>
                <a:srgbClr val="00B0F0"/>
              </a:buClr>
              <a:buFont typeface="Wingdings" pitchFamily="2" charset="2"/>
              <a:buChar char="§"/>
            </a:pPr>
            <a:r>
              <a:rPr lang="en-CA" sz="2000" dirty="0">
                <a:solidFill>
                  <a:schemeClr val="tx1"/>
                </a:solidFill>
                <a:latin typeface="Arial"/>
                <a:cs typeface="Arial"/>
              </a:rPr>
              <a:t>Costs associated with purchasing the uniform</a:t>
            </a:r>
          </a:p>
          <a:p>
            <a:pPr algn="l"/>
            <a:endParaRPr lang="en-US" sz="2200" dirty="0">
              <a:latin typeface="Arial"/>
              <a:cs typeface="Arial"/>
            </a:endParaRPr>
          </a:p>
          <a:p>
            <a:pPr algn="l"/>
            <a:r>
              <a:rPr lang="en-US" sz="2200" dirty="0">
                <a:solidFill>
                  <a:schemeClr val="tx1"/>
                </a:solidFill>
                <a:latin typeface="Arial"/>
                <a:cs typeface="Arial"/>
              </a:rPr>
              <a:t>Similarities:</a:t>
            </a:r>
          </a:p>
          <a:p>
            <a:pPr marL="342900" indent="-342900" algn="l">
              <a:buClr>
                <a:srgbClr val="00B0F0"/>
              </a:buClr>
              <a:buFont typeface="Wingdings" pitchFamily="2" charset="2"/>
              <a:buChar char="§"/>
            </a:pPr>
            <a:r>
              <a:rPr lang="en-CA" sz="2100" dirty="0">
                <a:solidFill>
                  <a:schemeClr val="tx1"/>
                </a:solidFill>
                <a:latin typeface="Arial"/>
                <a:cs typeface="Arial"/>
              </a:rPr>
              <a:t>Alberta Programs of Study and/or Curriculum </a:t>
            </a:r>
          </a:p>
          <a:p>
            <a:pPr marL="342900" indent="-342900" algn="l">
              <a:buClr>
                <a:srgbClr val="00B0F0"/>
              </a:buClr>
              <a:buFont typeface="Wingdings" pitchFamily="2" charset="2"/>
              <a:buChar char="§"/>
            </a:pPr>
            <a:r>
              <a:rPr lang="en-CA" sz="2100" dirty="0">
                <a:solidFill>
                  <a:schemeClr val="tx1"/>
                </a:solidFill>
                <a:latin typeface="Arial"/>
                <a:cs typeface="Arial"/>
              </a:rPr>
              <a:t>Second language opportunities</a:t>
            </a:r>
          </a:p>
          <a:p>
            <a:pPr marL="342900" indent="-342900" algn="l">
              <a:buClr>
                <a:srgbClr val="00B0F0"/>
              </a:buClr>
              <a:buFont typeface="Wingdings" pitchFamily="2" charset="2"/>
              <a:buChar char="§"/>
            </a:pPr>
            <a:r>
              <a:rPr lang="en-CA" sz="2100" dirty="0">
                <a:solidFill>
                  <a:schemeClr val="tx1"/>
                </a:solidFill>
                <a:latin typeface="Arial"/>
                <a:cs typeface="Arial"/>
              </a:rPr>
              <a:t>Daily PE</a:t>
            </a:r>
          </a:p>
          <a:p>
            <a:pPr marL="342900" indent="-342900" algn="l">
              <a:buClr>
                <a:srgbClr val="00B0F0"/>
              </a:buClr>
              <a:buFont typeface="Wingdings" pitchFamily="2" charset="2"/>
              <a:buChar char="§"/>
            </a:pPr>
            <a:r>
              <a:rPr lang="en-CA" sz="2100" dirty="0">
                <a:solidFill>
                  <a:schemeClr val="tx1"/>
                </a:solidFill>
                <a:latin typeface="Arial"/>
                <a:cs typeface="Arial"/>
              </a:rPr>
              <a:t>Character</a:t>
            </a:r>
          </a:p>
          <a:p>
            <a:pPr marL="342900" indent="-342900" algn="l">
              <a:buClr>
                <a:srgbClr val="00B0F0"/>
              </a:buClr>
              <a:buFont typeface="Wingdings" pitchFamily="2" charset="2"/>
              <a:buChar char="§"/>
            </a:pPr>
            <a:r>
              <a:rPr lang="en-CA" sz="2100" dirty="0">
                <a:solidFill>
                  <a:schemeClr val="tx1"/>
                </a:solidFill>
                <a:latin typeface="Arial"/>
                <a:cs typeface="Arial"/>
              </a:rPr>
              <a:t>Citizenship</a:t>
            </a:r>
          </a:p>
          <a:p>
            <a:pPr marL="342900" indent="-342900" algn="l">
              <a:buClr>
                <a:srgbClr val="00B0F0"/>
              </a:buClr>
              <a:buFont typeface="Wingdings" pitchFamily="2" charset="2"/>
              <a:buChar char="§"/>
            </a:pPr>
            <a:r>
              <a:rPr lang="en-CA" sz="2100" dirty="0">
                <a:solidFill>
                  <a:schemeClr val="tx1"/>
                </a:solidFill>
                <a:latin typeface="Arial"/>
                <a:cs typeface="Arial"/>
              </a:rPr>
              <a:t>Personal Development</a:t>
            </a:r>
          </a:p>
          <a:p>
            <a:pPr algn="l"/>
            <a:endParaRPr lang="en-US" sz="2200" dirty="0">
              <a:latin typeface="Arial"/>
              <a:cs typeface="Arial"/>
            </a:endParaRPr>
          </a:p>
          <a:p>
            <a:pPr algn="l"/>
            <a:endParaRPr lang="en-US" sz="2200" dirty="0">
              <a:latin typeface="Arial"/>
              <a:cs typeface="Arial"/>
            </a:endParaRPr>
          </a:p>
        </p:txBody>
      </p:sp>
    </p:spTree>
    <p:extLst>
      <p:ext uri="{BB962C8B-B14F-4D97-AF65-F5344CB8AC3E}">
        <p14:creationId xmlns:p14="http://schemas.microsoft.com/office/powerpoint/2010/main" val="216634140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726955" y="870858"/>
            <a:ext cx="4934857" cy="5765073"/>
          </a:xfrm>
        </p:spPr>
        <p:txBody>
          <a:bodyPr anchor="t">
            <a:normAutofit fontScale="92500" lnSpcReduction="10000"/>
          </a:bodyPr>
          <a:lstStyle/>
          <a:p>
            <a:pPr algn="l"/>
            <a:r>
              <a:rPr lang="en-US" sz="3600">
                <a:solidFill>
                  <a:srgbClr val="00B0F0"/>
                </a:solidFill>
                <a:latin typeface="Arial"/>
                <a:cs typeface="Arial"/>
              </a:rPr>
              <a:t>The TLC classroom</a:t>
            </a:r>
            <a:endParaRPr lang="en-US" sz="2000">
              <a:solidFill>
                <a:srgbClr val="00B0F0"/>
              </a:solidFill>
              <a:latin typeface="Arial"/>
              <a:cs typeface="Arial"/>
            </a:endParaRPr>
          </a:p>
          <a:p>
            <a:pPr marL="342900" indent="-342900" algn="l">
              <a:buFont typeface="Wingdings"/>
              <a:buChar char="§"/>
            </a:pPr>
            <a:r>
              <a:rPr lang="en-CA" sz="1900">
                <a:solidFill>
                  <a:schemeClr val="tx1"/>
                </a:solidFill>
                <a:latin typeface="Arial"/>
                <a:cs typeface="Arial"/>
              </a:rPr>
              <a:t>utilizes the gradual release of responsibility model</a:t>
            </a:r>
            <a:endParaRPr lang="en-US" sz="1900">
              <a:solidFill>
                <a:schemeClr val="tx1"/>
              </a:solidFill>
              <a:latin typeface="Arial"/>
              <a:cs typeface="Arial"/>
            </a:endParaRPr>
          </a:p>
          <a:p>
            <a:pPr algn="l"/>
            <a:endParaRPr lang="en-CA" sz="1900">
              <a:solidFill>
                <a:schemeClr val="tx1"/>
              </a:solidFill>
              <a:latin typeface="Arial"/>
              <a:cs typeface="Arial"/>
            </a:endParaRPr>
          </a:p>
          <a:p>
            <a:pPr marL="342900" indent="-342900" algn="l">
              <a:buFont typeface="Wingdings,Sans-Serif"/>
              <a:buChar char="§"/>
            </a:pPr>
            <a:endParaRPr lang="en-CA" sz="1900">
              <a:solidFill>
                <a:schemeClr val="tx1"/>
              </a:solidFill>
              <a:latin typeface="Arial"/>
              <a:cs typeface="Arial"/>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algn="l"/>
            <a:r>
              <a:rPr lang="en-CA" sz="1400">
                <a:solidFill>
                  <a:schemeClr val="tx1"/>
                </a:solidFill>
                <a:latin typeface="Arial"/>
                <a:cs typeface="Arial"/>
                <a:hlinkClick r:id="rId3">
                  <a:extLst>
                    <a:ext uri="{A12FA001-AC4F-418D-AE19-62706E023703}">
                      <ahyp:hlinkClr xmlns="" xmlns:ahyp="http://schemas.microsoft.com/office/drawing/2018/hyperlinkcolor" val="tx"/>
                    </a:ext>
                  </a:extLst>
                </a:hlinkClick>
              </a:rPr>
              <a:t>http://kennedyschooltohome.weebly.com/gradual-release-of-responsibility.html</a:t>
            </a:r>
            <a:endParaRPr lang="en-CA" sz="1400">
              <a:solidFill>
                <a:schemeClr val="tx1"/>
              </a:solidFill>
              <a:latin typeface="Arial"/>
              <a:cs typeface="Arial"/>
            </a:endParaRPr>
          </a:p>
          <a:p>
            <a:pPr algn="l"/>
            <a:endParaRPr lang="en-US" sz="2200">
              <a:latin typeface="Arial"/>
              <a:cs typeface="Aria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64" y="2445246"/>
            <a:ext cx="4828804" cy="348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4552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77"/>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a:solidFill>
                  <a:srgbClr val="00B0F0"/>
                </a:solidFill>
                <a:latin typeface="Arial"/>
                <a:cs typeface="Arial"/>
              </a:rPr>
              <a:t>The TLC classroom:</a:t>
            </a:r>
            <a:r>
              <a:rPr lang="en-US" sz="2800">
                <a:latin typeface="Arial" pitchFamily="34" charset="0"/>
                <a:cs typeface="Arial" pitchFamily="34" charset="0"/>
              </a:rPr>
              <a:t/>
            </a:r>
            <a:br>
              <a:rPr lang="en-US" sz="2800">
                <a:latin typeface="Arial" pitchFamily="34" charset="0"/>
                <a:cs typeface="Arial" pitchFamily="34" charset="0"/>
              </a:rPr>
            </a:br>
            <a:endParaRPr lang="en-US" sz="28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r>
              <a:rPr lang="en-CA" sz="2000">
                <a:solidFill>
                  <a:schemeClr val="tx1"/>
                </a:solidFill>
                <a:latin typeface="Arial"/>
                <a:cs typeface="Arial"/>
              </a:rPr>
              <a:t>utilizes the gradual release of responsibility model</a:t>
            </a:r>
          </a:p>
          <a:p>
            <a:pPr marL="342900" indent="-342900" algn="l">
              <a:buClr>
                <a:srgbClr val="00B0F0"/>
              </a:buClr>
              <a:buFont typeface="Wingdings" pitchFamily="2" charset="2"/>
              <a:buChar char="§"/>
            </a:pPr>
            <a:r>
              <a:rPr lang="en-CA" sz="2000">
                <a:solidFill>
                  <a:schemeClr val="tx1"/>
                </a:solidFill>
                <a:latin typeface="Arial"/>
                <a:cs typeface="Arial"/>
              </a:rPr>
              <a:t>provides whole group instruction as primary approach</a:t>
            </a:r>
          </a:p>
          <a:p>
            <a:pPr marL="342900" indent="-342900" algn="l">
              <a:buClr>
                <a:srgbClr val="00B0F0"/>
              </a:buClr>
              <a:buFont typeface="Wingdings" pitchFamily="2" charset="2"/>
              <a:buChar char="§"/>
            </a:pPr>
            <a:r>
              <a:rPr lang="en-CA" sz="2000">
                <a:solidFill>
                  <a:schemeClr val="tx1"/>
                </a:solidFill>
                <a:latin typeface="Arial"/>
                <a:cs typeface="Arial"/>
              </a:rPr>
              <a:t>academic enrichment both vertical and horizontal where appropriate and possible</a:t>
            </a:r>
          </a:p>
          <a:p>
            <a:pPr marL="342900" indent="-342900" algn="l">
              <a:buClr>
                <a:srgbClr val="00B0F0"/>
              </a:buClr>
              <a:buFont typeface="Wingdings" pitchFamily="2" charset="2"/>
              <a:buChar char="§"/>
            </a:pPr>
            <a:r>
              <a:rPr lang="en-CA" sz="2000">
                <a:solidFill>
                  <a:schemeClr val="tx1"/>
                </a:solidFill>
                <a:latin typeface="Arial"/>
                <a:cs typeface="Arial"/>
              </a:rPr>
              <a:t>intentionally teaches and reinforces elements of a character education program</a:t>
            </a:r>
          </a:p>
          <a:p>
            <a:pPr marL="342900" indent="-342900" algn="l">
              <a:buClr>
                <a:srgbClr val="00B0F0"/>
              </a:buClr>
              <a:buFont typeface="Wingdings" pitchFamily="2" charset="2"/>
              <a:buChar char="§"/>
            </a:pPr>
            <a:r>
              <a:rPr lang="en-CA" sz="2000">
                <a:solidFill>
                  <a:schemeClr val="tx1"/>
                </a:solidFill>
                <a:latin typeface="Arial"/>
                <a:cs typeface="Arial"/>
              </a:rPr>
              <a:t>has daily homework expectations in grades 1-9</a:t>
            </a:r>
          </a:p>
          <a:p>
            <a:pPr marL="342900" indent="-342900" algn="l">
              <a:buClr>
                <a:srgbClr val="00B0F0"/>
              </a:buClr>
              <a:buFont typeface="Wingdings" pitchFamily="2" charset="2"/>
              <a:buChar char="§"/>
            </a:pPr>
            <a:endParaRPr lang="en-CA" sz="2000">
              <a:solidFill>
                <a:schemeClr val="tx1"/>
              </a:solidFill>
              <a:latin typeface="Arial" pitchFamily="34" charset="0"/>
              <a:cs typeface="Arial" pitchFamily="34" charset="0"/>
            </a:endParaRPr>
          </a:p>
          <a:p>
            <a:pPr algn="l"/>
            <a:endParaRPr lang="en-US" sz="2200">
              <a:latin typeface="Arial"/>
              <a:cs typeface="Arial"/>
            </a:endParaRPr>
          </a:p>
        </p:txBody>
      </p:sp>
    </p:spTree>
    <p:extLst>
      <p:ext uri="{BB962C8B-B14F-4D97-AF65-F5344CB8AC3E}">
        <p14:creationId xmlns:p14="http://schemas.microsoft.com/office/powerpoint/2010/main" val="3283733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9"/>
            <a:ext cx="9144000" cy="6858000"/>
          </a:xfrm>
          <a:prstGeom prst="rect">
            <a:avLst/>
          </a:prstGeom>
        </p:spPr>
      </p:pic>
      <p:sp>
        <p:nvSpPr>
          <p:cNvPr id="5" name="Subtitle 2"/>
          <p:cNvSpPr txBox="1">
            <a:spLocks/>
          </p:cNvSpPr>
          <p:nvPr/>
        </p:nvSpPr>
        <p:spPr>
          <a:xfrm>
            <a:off x="3673929" y="870858"/>
            <a:ext cx="5185063" cy="5135523"/>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000">
                <a:solidFill>
                  <a:srgbClr val="00B0F0"/>
                </a:solidFill>
                <a:latin typeface="Arial"/>
                <a:cs typeface="Arial"/>
              </a:rPr>
              <a:t>A TLC student demonstrates…</a:t>
            </a:r>
            <a:r>
              <a:rPr lang="en-US" sz="2200">
                <a:latin typeface="Arial" pitchFamily="34" charset="0"/>
                <a:cs typeface="Arial" pitchFamily="34" charset="0"/>
              </a:rPr>
              <a:t/>
            </a:r>
            <a:br>
              <a:rPr lang="en-US" sz="2200">
                <a:latin typeface="Arial" pitchFamily="34" charset="0"/>
                <a:cs typeface="Arial" pitchFamily="34" charset="0"/>
              </a:rPr>
            </a:br>
            <a:endParaRPr lang="en-US" sz="22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r>
              <a:rPr lang="en-US" sz="2400">
                <a:solidFill>
                  <a:schemeClr val="tx1"/>
                </a:solidFill>
                <a:latin typeface="Arial"/>
                <a:cs typeface="Arial"/>
              </a:rPr>
              <a:t>participation in positive social interactions and takes an active role when engaging in problem solving, acts of citizenship and service</a:t>
            </a:r>
          </a:p>
          <a:p>
            <a:pPr marL="342900" indent="-342900" algn="l">
              <a:buClr>
                <a:srgbClr val="00B0F0"/>
              </a:buClr>
              <a:buFont typeface="Wingdings" pitchFamily="2" charset="2"/>
              <a:buChar char="§"/>
            </a:pPr>
            <a:r>
              <a:rPr lang="en-US" sz="2400">
                <a:solidFill>
                  <a:schemeClr val="tx1"/>
                </a:solidFill>
                <a:latin typeface="Arial"/>
                <a:cs typeface="Arial"/>
              </a:rPr>
              <a:t>acceptance of a rigorous academic environment</a:t>
            </a:r>
          </a:p>
          <a:p>
            <a:pPr marL="342900" indent="-342900" algn="l">
              <a:buClr>
                <a:srgbClr val="00B0F0"/>
              </a:buClr>
              <a:buFont typeface="Wingdings" pitchFamily="2" charset="2"/>
              <a:buChar char="§"/>
            </a:pPr>
            <a:r>
              <a:rPr lang="en-US" sz="2400">
                <a:solidFill>
                  <a:schemeClr val="tx1"/>
                </a:solidFill>
                <a:latin typeface="Arial"/>
                <a:cs typeface="Arial"/>
              </a:rPr>
              <a:t>willingness to pursue excellence across all disciplines of the Alberta Curriculum</a:t>
            </a:r>
          </a:p>
          <a:p>
            <a:pPr marL="342900" indent="-342900" algn="l">
              <a:buClr>
                <a:srgbClr val="00B0F0"/>
              </a:buClr>
              <a:buFont typeface="Wingdings" pitchFamily="2" charset="2"/>
              <a:buChar char="§"/>
            </a:pPr>
            <a:r>
              <a:rPr lang="en-US" sz="2400">
                <a:solidFill>
                  <a:schemeClr val="tx1"/>
                </a:solidFill>
                <a:latin typeface="Arial"/>
                <a:cs typeface="Arial"/>
              </a:rPr>
              <a:t>a willingness to work independently</a:t>
            </a:r>
          </a:p>
          <a:p>
            <a:pPr marL="342900" indent="-342900" algn="l">
              <a:buClr>
                <a:srgbClr val="00B0F0"/>
              </a:buClr>
              <a:buFont typeface="Wingdings" pitchFamily="2" charset="2"/>
              <a:buChar char="§"/>
            </a:pPr>
            <a:r>
              <a:rPr lang="en-US" sz="2400">
                <a:solidFill>
                  <a:schemeClr val="tx1"/>
                </a:solidFill>
                <a:latin typeface="Arial"/>
                <a:cs typeface="Arial"/>
              </a:rPr>
              <a:t>a commitment to daily homework as guided by Administrative Regulation 3060</a:t>
            </a:r>
            <a:endParaRPr lang="en-CA" sz="2400">
              <a:solidFill>
                <a:schemeClr val="tx1"/>
              </a:solidFill>
              <a:latin typeface="Arial"/>
              <a:cs typeface="Arial"/>
            </a:endParaRPr>
          </a:p>
          <a:p>
            <a:pPr algn="l"/>
            <a:endParaRPr lang="en-US" sz="2400">
              <a:latin typeface="Arial"/>
              <a:cs typeface="Arial"/>
            </a:endParaRPr>
          </a:p>
        </p:txBody>
      </p:sp>
    </p:spTree>
    <p:extLst>
      <p:ext uri="{BB962C8B-B14F-4D97-AF65-F5344CB8AC3E}">
        <p14:creationId xmlns:p14="http://schemas.microsoft.com/office/powerpoint/2010/main" val="281295374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9"/>
            <a:ext cx="9144000" cy="6858000"/>
          </a:xfrm>
          <a:prstGeom prst="rect">
            <a:avLst/>
          </a:prstGeom>
        </p:spPr>
      </p:pic>
      <p:sp>
        <p:nvSpPr>
          <p:cNvPr id="5" name="Subtitle 2"/>
          <p:cNvSpPr txBox="1">
            <a:spLocks/>
          </p:cNvSpPr>
          <p:nvPr/>
        </p:nvSpPr>
        <p:spPr>
          <a:xfrm>
            <a:off x="3577585" y="870858"/>
            <a:ext cx="5281407" cy="5135523"/>
          </a:xfrm>
          <a:prstGeom prst="rect">
            <a:avLst/>
          </a:prstGeom>
        </p:spPr>
        <p:txBody>
          <a:bodyPr vert="horz" lIns="91440" tIns="45720" rIns="91440" bIns="45720" rtlCol="0" anchor="t">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800">
                <a:solidFill>
                  <a:srgbClr val="00B0F0"/>
                </a:solidFill>
                <a:latin typeface="Arial"/>
                <a:cs typeface="Arial"/>
              </a:rPr>
              <a:t>Family Supports | Commitments</a:t>
            </a:r>
            <a:r>
              <a:rPr lang="en-US" sz="2200">
                <a:latin typeface="Arial" pitchFamily="34" charset="0"/>
                <a:cs typeface="Arial" pitchFamily="34" charset="0"/>
              </a:rPr>
              <a:t/>
            </a:r>
            <a:br>
              <a:rPr lang="en-US" sz="2200">
                <a:latin typeface="Arial" pitchFamily="34" charset="0"/>
                <a:cs typeface="Arial" pitchFamily="34" charset="0"/>
              </a:rPr>
            </a:br>
            <a:endParaRPr lang="en-US" sz="280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r>
              <a:rPr lang="en-US" sz="2400">
                <a:solidFill>
                  <a:schemeClr val="tx1"/>
                </a:solidFill>
                <a:latin typeface="Arial"/>
                <a:cs typeface="Arial"/>
              </a:rPr>
              <a:t>Daily uniform compliance </a:t>
            </a:r>
          </a:p>
          <a:p>
            <a:pPr marL="342900" indent="-342900" algn="l">
              <a:buClr>
                <a:srgbClr val="00B0F0"/>
              </a:buClr>
              <a:buFont typeface="Wingdings" pitchFamily="2" charset="2"/>
              <a:buChar char="§"/>
            </a:pPr>
            <a:r>
              <a:rPr lang="en-US" sz="2400">
                <a:solidFill>
                  <a:schemeClr val="tx1"/>
                </a:solidFill>
                <a:latin typeface="Arial"/>
                <a:cs typeface="Arial"/>
              </a:rPr>
              <a:t>French</a:t>
            </a:r>
          </a:p>
          <a:p>
            <a:pPr marL="342900" indent="-342900" algn="l">
              <a:buClr>
                <a:srgbClr val="00B0F0"/>
              </a:buClr>
              <a:buFont typeface="Wingdings" pitchFamily="2" charset="2"/>
              <a:buChar char="§"/>
            </a:pPr>
            <a:r>
              <a:rPr lang="en-US" sz="2400">
                <a:solidFill>
                  <a:schemeClr val="tx1"/>
                </a:solidFill>
                <a:latin typeface="Arial"/>
                <a:cs typeface="Arial"/>
              </a:rPr>
              <a:t>Actively support with homework</a:t>
            </a:r>
          </a:p>
          <a:p>
            <a:pPr marL="342900" indent="-342900" algn="l">
              <a:buClr>
                <a:srgbClr val="00B0F0"/>
              </a:buClr>
              <a:buFont typeface="Wingdings" pitchFamily="2" charset="2"/>
              <a:buChar char="§"/>
            </a:pPr>
            <a:r>
              <a:rPr lang="en-US" sz="2400">
                <a:solidFill>
                  <a:schemeClr val="tx1"/>
                </a:solidFill>
                <a:latin typeface="Arial"/>
                <a:cs typeface="Arial"/>
              </a:rPr>
              <a:t>Regular communication with the school through email, phone calls and conferences</a:t>
            </a:r>
          </a:p>
          <a:p>
            <a:pPr marL="342900" indent="-342900" algn="l">
              <a:buClr>
                <a:srgbClr val="00B0F0"/>
              </a:buClr>
              <a:buFont typeface="Wingdings" pitchFamily="2" charset="2"/>
              <a:buChar char="§"/>
            </a:pPr>
            <a:r>
              <a:rPr lang="en-US" sz="2400">
                <a:solidFill>
                  <a:schemeClr val="tx1"/>
                </a:solidFill>
                <a:latin typeface="Arial"/>
                <a:cs typeface="Arial"/>
              </a:rPr>
              <a:t>Support a welcoming, safe, respectful learning environment</a:t>
            </a:r>
          </a:p>
          <a:p>
            <a:pPr marL="342900" indent="-342900" algn="l">
              <a:buClr>
                <a:srgbClr val="00B0F0"/>
              </a:buClr>
              <a:buFont typeface="Wingdings" pitchFamily="2" charset="2"/>
              <a:buChar char="§"/>
            </a:pPr>
            <a:r>
              <a:rPr lang="en-US" sz="2400">
                <a:solidFill>
                  <a:schemeClr val="tx1"/>
                </a:solidFill>
                <a:latin typeface="Arial"/>
                <a:cs typeface="Arial"/>
              </a:rPr>
              <a:t>Regular attendance in accordance with the Education Act</a:t>
            </a:r>
          </a:p>
          <a:p>
            <a:pPr marL="342900" indent="-342900" algn="l">
              <a:buClr>
                <a:srgbClr val="00B0F0"/>
              </a:buClr>
              <a:buFont typeface="Wingdings" pitchFamily="2" charset="2"/>
              <a:buChar char="§"/>
            </a:pPr>
            <a:r>
              <a:rPr lang="en-US" sz="2400">
                <a:solidFill>
                  <a:schemeClr val="tx1"/>
                </a:solidFill>
                <a:latin typeface="Arial"/>
                <a:cs typeface="Arial"/>
              </a:rPr>
              <a:t>Volunteering</a:t>
            </a:r>
          </a:p>
          <a:p>
            <a:pPr marL="342900" indent="-342900" algn="l">
              <a:buClr>
                <a:srgbClr val="00B0F0"/>
              </a:buClr>
              <a:buFont typeface="Wingdings" pitchFamily="2" charset="2"/>
              <a:buChar char="§"/>
            </a:pPr>
            <a:endParaRPr lang="en-US" sz="2400" b="1">
              <a:solidFill>
                <a:srgbClr val="FF0000"/>
              </a:solidFill>
              <a:latin typeface="Arial"/>
              <a:cs typeface="Arial"/>
            </a:endParaRPr>
          </a:p>
          <a:p>
            <a:pPr algn="l"/>
            <a:endParaRPr lang="en-US" sz="2400">
              <a:latin typeface="Arial"/>
              <a:cs typeface="Arial"/>
            </a:endParaRPr>
          </a:p>
        </p:txBody>
      </p:sp>
    </p:spTree>
    <p:extLst>
      <p:ext uri="{BB962C8B-B14F-4D97-AF65-F5344CB8AC3E}">
        <p14:creationId xmlns:p14="http://schemas.microsoft.com/office/powerpoint/2010/main" val="171704888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9"/>
            <a:ext cx="9144000" cy="6858000"/>
          </a:xfrm>
          <a:prstGeom prst="rect">
            <a:avLst/>
          </a:prstGeom>
        </p:spPr>
      </p:pic>
      <p:sp>
        <p:nvSpPr>
          <p:cNvPr id="5" name="Subtitle 2"/>
          <p:cNvSpPr txBox="1">
            <a:spLocks/>
          </p:cNvSpPr>
          <p:nvPr/>
        </p:nvSpPr>
        <p:spPr>
          <a:xfrm>
            <a:off x="3577585" y="870858"/>
            <a:ext cx="5281407" cy="5135523"/>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rgbClr val="00B0F0"/>
              </a:buClr>
            </a:pPr>
            <a:endParaRPr lang="en-US" sz="2400" b="1">
              <a:solidFill>
                <a:srgbClr val="FF0000"/>
              </a:solidFill>
              <a:latin typeface="Arial"/>
              <a:cs typeface="Arial"/>
            </a:endParaRPr>
          </a:p>
          <a:p>
            <a:pPr algn="l"/>
            <a:endParaRPr lang="en-US" sz="2400">
              <a:latin typeface="Arial"/>
              <a:cs typeface="Arial"/>
            </a:endParaRPr>
          </a:p>
        </p:txBody>
      </p:sp>
      <p:pic>
        <p:nvPicPr>
          <p:cNvPr id="3" name="Picture 2">
            <a:extLst>
              <a:ext uri="{FF2B5EF4-FFF2-40B4-BE49-F238E27FC236}">
                <a16:creationId xmlns:a16="http://schemas.microsoft.com/office/drawing/2014/main" id="{A6D0F7D8-4E44-4288-2B67-669A3DB967B2}"/>
              </a:ext>
            </a:extLst>
          </p:cNvPr>
          <p:cNvPicPr>
            <a:picLocks noChangeAspect="1"/>
          </p:cNvPicPr>
          <p:nvPr/>
        </p:nvPicPr>
        <p:blipFill>
          <a:blip r:embed="rId4"/>
          <a:stretch>
            <a:fillRect/>
          </a:stretch>
        </p:blipFill>
        <p:spPr>
          <a:xfrm>
            <a:off x="3577585" y="156398"/>
            <a:ext cx="4934857" cy="6564442"/>
          </a:xfrm>
          <a:prstGeom prst="rect">
            <a:avLst/>
          </a:prstGeom>
        </p:spPr>
      </p:pic>
    </p:spTree>
    <p:extLst>
      <p:ext uri="{BB962C8B-B14F-4D97-AF65-F5344CB8AC3E}">
        <p14:creationId xmlns:p14="http://schemas.microsoft.com/office/powerpoint/2010/main" val="165462224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9"/>
            <a:ext cx="9144000" cy="6858000"/>
          </a:xfrm>
          <a:prstGeom prst="rect">
            <a:avLst/>
          </a:prstGeom>
        </p:spPr>
      </p:pic>
      <p:sp>
        <p:nvSpPr>
          <p:cNvPr id="5" name="Subtitle 2"/>
          <p:cNvSpPr txBox="1">
            <a:spLocks/>
          </p:cNvSpPr>
          <p:nvPr/>
        </p:nvSpPr>
        <p:spPr>
          <a:xfrm>
            <a:off x="3673929" y="237506"/>
            <a:ext cx="5303816" cy="6620494"/>
          </a:xfrm>
          <a:prstGeom prst="rect">
            <a:avLst/>
          </a:prstGeom>
        </p:spPr>
        <p:txBody>
          <a:bodyPr vert="horz" lIns="91440" tIns="45720" rIns="91440" bIns="45720" rtlCol="0" anchor="t">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5100">
                <a:solidFill>
                  <a:srgbClr val="00B0F0"/>
                </a:solidFill>
                <a:latin typeface="Arial"/>
                <a:cs typeface="Arial"/>
              </a:rPr>
              <a:t>Uniform Guidelines:</a:t>
            </a:r>
            <a:r>
              <a:rPr lang="en-US" sz="3000">
                <a:latin typeface="Arial" pitchFamily="34" charset="0"/>
                <a:cs typeface="Arial" pitchFamily="34" charset="0"/>
              </a:rPr>
              <a:t/>
            </a:r>
            <a:br>
              <a:rPr lang="en-US" sz="3000">
                <a:latin typeface="Arial" pitchFamily="34" charset="0"/>
                <a:cs typeface="Arial" pitchFamily="34" charset="0"/>
              </a:rPr>
            </a:br>
            <a:endParaRPr lang="en-US" sz="2200">
              <a:latin typeface="Arial" pitchFamily="34" charset="0"/>
              <a:cs typeface="Arial" pitchFamily="34" charset="0"/>
            </a:endParaRPr>
          </a:p>
          <a:p>
            <a:pPr lvl="0" algn="l" fontAlgn="base"/>
            <a:r>
              <a:rPr lang="en-CA" sz="2600">
                <a:solidFill>
                  <a:schemeClr val="tx1"/>
                </a:solidFill>
                <a:latin typeface="Arial"/>
                <a:cs typeface="Arial"/>
              </a:rPr>
              <a:t>School uniform colour:</a:t>
            </a:r>
          </a:p>
          <a:p>
            <a:pPr algn="l"/>
            <a:r>
              <a:rPr lang="en-CA" sz="2600">
                <a:solidFill>
                  <a:schemeClr val="tx1"/>
                </a:solidFill>
                <a:latin typeface="Arial"/>
                <a:cs typeface="Arial"/>
              </a:rPr>
              <a:t>Middle School – navy (TLC cardigan &amp; vest)</a:t>
            </a:r>
          </a:p>
          <a:p>
            <a:pPr algn="l"/>
            <a:r>
              <a:rPr lang="en-CA" sz="2600">
                <a:solidFill>
                  <a:schemeClr val="tx1"/>
                </a:solidFill>
                <a:latin typeface="Arial"/>
                <a:cs typeface="Arial"/>
              </a:rPr>
              <a:t>Elementary School – green (TLC cardigan &amp; vest)</a:t>
            </a:r>
            <a:r>
              <a:rPr lang="en-CA" sz="2600">
                <a:latin typeface="Arial" panose="020B0604020202020204" pitchFamily="34" charset="0"/>
                <a:cs typeface="Arial" panose="020B0604020202020204" pitchFamily="34" charset="0"/>
              </a:rPr>
              <a:t/>
            </a:r>
            <a:br>
              <a:rPr lang="en-CA" sz="2600">
                <a:latin typeface="Arial" panose="020B0604020202020204" pitchFamily="34" charset="0"/>
                <a:cs typeface="Arial" panose="020B0604020202020204" pitchFamily="34" charset="0"/>
              </a:rPr>
            </a:br>
            <a:endParaRPr lang="en-CA" sz="2600">
              <a:solidFill>
                <a:schemeClr val="tx1"/>
              </a:solidFill>
              <a:latin typeface="Arial" panose="020B0604020202020204" pitchFamily="34" charset="0"/>
              <a:cs typeface="Arial" panose="020B0604020202020204" pitchFamily="34" charset="0"/>
            </a:endParaRPr>
          </a:p>
          <a:p>
            <a:pPr algn="l"/>
            <a:r>
              <a:rPr lang="en-CA" sz="2600">
                <a:solidFill>
                  <a:schemeClr val="tx1"/>
                </a:solidFill>
                <a:latin typeface="Arial"/>
                <a:cs typeface="Arial"/>
              </a:rPr>
              <a:t>All students wear the TLC tartan plaid.  Either the plaid tie, tartan dress (Elementary) or kilt (Middle School) must be worn on formal days.</a:t>
            </a:r>
            <a:r>
              <a:rPr lang="en-CA" sz="2600">
                <a:latin typeface="Arial" panose="020B0604020202020204" pitchFamily="34" charset="0"/>
                <a:cs typeface="Arial" panose="020B0604020202020204" pitchFamily="34" charset="0"/>
              </a:rPr>
              <a:t/>
            </a:r>
            <a:br>
              <a:rPr lang="en-CA" sz="2600">
                <a:latin typeface="Arial" panose="020B0604020202020204" pitchFamily="34" charset="0"/>
                <a:cs typeface="Arial" panose="020B0604020202020204" pitchFamily="34" charset="0"/>
              </a:rPr>
            </a:br>
            <a:endParaRPr lang="en-CA" sz="2600">
              <a:solidFill>
                <a:schemeClr val="tx1"/>
              </a:solidFill>
              <a:latin typeface="Arial" panose="020B0604020202020204" pitchFamily="34" charset="0"/>
              <a:cs typeface="Arial" panose="020B0604020202020204" pitchFamily="34" charset="0"/>
            </a:endParaRPr>
          </a:p>
          <a:p>
            <a:pPr algn="l" fontAlgn="base"/>
            <a:r>
              <a:rPr lang="en-CA" sz="2600">
                <a:solidFill>
                  <a:schemeClr val="tx1"/>
                </a:solidFill>
                <a:latin typeface="Arial"/>
                <a:cs typeface="Arial"/>
              </a:rPr>
              <a:t>Formal uniform is required on Mondays as well as on special assembly or occasion days as established by the school but can be worn every day.  Informal uniform may be worn on all other days.</a:t>
            </a:r>
            <a:r>
              <a:rPr lang="en-CA" sz="2600">
                <a:latin typeface="Arial" panose="020B0604020202020204" pitchFamily="34" charset="0"/>
                <a:cs typeface="Arial" panose="020B0604020202020204" pitchFamily="34" charset="0"/>
              </a:rPr>
              <a:t/>
            </a:r>
            <a:br>
              <a:rPr lang="en-CA" sz="2600">
                <a:latin typeface="Arial" panose="020B0604020202020204" pitchFamily="34" charset="0"/>
                <a:cs typeface="Arial" panose="020B0604020202020204" pitchFamily="34" charset="0"/>
              </a:rPr>
            </a:br>
            <a:endParaRPr lang="en-CA" sz="2600">
              <a:solidFill>
                <a:schemeClr val="tx1"/>
              </a:solidFill>
              <a:latin typeface="Arial" panose="020B0604020202020204" pitchFamily="34" charset="0"/>
              <a:cs typeface="Arial" panose="020B0604020202020204" pitchFamily="34" charset="0"/>
            </a:endParaRPr>
          </a:p>
          <a:p>
            <a:pPr lvl="0" algn="l" fontAlgn="base"/>
            <a:r>
              <a:rPr lang="en-CA" sz="2600">
                <a:solidFill>
                  <a:schemeClr val="tx1"/>
                </a:solidFill>
                <a:latin typeface="Arial"/>
                <a:cs typeface="Arial"/>
              </a:rPr>
              <a:t>All uniform pieces must be clean, tidy, in good repair and fit appropriately. All uniform pieces should be clearly and permanently labelled so that in the event that a piece is found it may be returned to the correct student.</a:t>
            </a:r>
            <a:r>
              <a:rPr lang="en-CA" sz="2600">
                <a:latin typeface="Arial" panose="020B0604020202020204" pitchFamily="34" charset="0"/>
                <a:cs typeface="Arial" panose="020B0604020202020204" pitchFamily="34" charset="0"/>
              </a:rPr>
              <a:t/>
            </a:r>
            <a:br>
              <a:rPr lang="en-CA" sz="2600">
                <a:latin typeface="Arial" panose="020B0604020202020204" pitchFamily="34" charset="0"/>
                <a:cs typeface="Arial" panose="020B0604020202020204" pitchFamily="34" charset="0"/>
              </a:rPr>
            </a:br>
            <a:endParaRPr lang="en-CA" sz="2600">
              <a:solidFill>
                <a:schemeClr val="tx1"/>
              </a:solidFill>
              <a:latin typeface="Arial" panose="020B0604020202020204" pitchFamily="34" charset="0"/>
              <a:cs typeface="Arial" panose="020B0604020202020204" pitchFamily="34" charset="0"/>
            </a:endParaRPr>
          </a:p>
          <a:p>
            <a:pPr algn="l"/>
            <a:r>
              <a:rPr lang="en-CA" sz="2600">
                <a:solidFill>
                  <a:schemeClr val="tx1"/>
                </a:solidFill>
                <a:latin typeface="Arial"/>
                <a:cs typeface="Arial"/>
              </a:rPr>
              <a:t>Further information about purchasing is available when acceptance into TLC is confirmed and child is registered.  Do NOT purchase a uniform until this time.</a:t>
            </a:r>
            <a:r>
              <a:rPr lang="en-CA" sz="2600">
                <a:latin typeface="Arial" panose="020B0604020202020204" pitchFamily="34" charset="0"/>
                <a:cs typeface="Arial" panose="020B0604020202020204" pitchFamily="34" charset="0"/>
              </a:rPr>
              <a:t/>
            </a:r>
            <a:br>
              <a:rPr lang="en-CA" sz="2600">
                <a:latin typeface="Arial" panose="020B0604020202020204" pitchFamily="34" charset="0"/>
                <a:cs typeface="Arial" panose="020B0604020202020204" pitchFamily="34" charset="0"/>
              </a:rPr>
            </a:br>
            <a:r>
              <a:rPr lang="en-CA" sz="2600">
                <a:solidFill>
                  <a:schemeClr val="tx1"/>
                </a:solidFill>
                <a:latin typeface="Arial"/>
                <a:cs typeface="Arial"/>
              </a:rPr>
              <a:t> </a:t>
            </a:r>
            <a:endParaRPr lang="en-CA" sz="2600">
              <a:solidFill>
                <a:schemeClr val="tx1"/>
              </a:solidFill>
              <a:latin typeface="Arial" panose="020B0604020202020204" pitchFamily="34" charset="0"/>
              <a:cs typeface="Arial" panose="020B0604020202020204" pitchFamily="34" charset="0"/>
            </a:endParaRPr>
          </a:p>
          <a:p>
            <a:pPr algn="l"/>
            <a:r>
              <a:rPr lang="en-CA" sz="2600">
                <a:solidFill>
                  <a:schemeClr val="tx1"/>
                </a:solidFill>
                <a:latin typeface="Arial"/>
                <a:cs typeface="Arial"/>
              </a:rPr>
              <a:t>TLC Uniform pieces are available at McCarthy Uniforms </a:t>
            </a:r>
            <a:endParaRPr lang="en-CA" sz="2600">
              <a:solidFill>
                <a:schemeClr val="tx1"/>
              </a:solidFill>
              <a:latin typeface="Arial" panose="020B0604020202020204" pitchFamily="34" charset="0"/>
              <a:cs typeface="Arial" panose="020B0604020202020204" pitchFamily="34" charset="0"/>
            </a:endParaRPr>
          </a:p>
          <a:p>
            <a:pPr algn="l"/>
            <a:r>
              <a:rPr lang="en-CA" sz="2600">
                <a:solidFill>
                  <a:schemeClr val="tx1"/>
                </a:solidFill>
                <a:latin typeface="Arial"/>
                <a:cs typeface="Arial"/>
              </a:rPr>
              <a:t>5911 3 St SE  403-252-9342  </a:t>
            </a:r>
          </a:p>
          <a:p>
            <a:pPr algn="l"/>
            <a:r>
              <a:rPr lang="en-CA" sz="2600">
                <a:solidFill>
                  <a:schemeClr val="tx1"/>
                </a:solidFill>
                <a:latin typeface="Arial"/>
                <a:cs typeface="Arial"/>
                <a:hlinkClick r:id="rId4">
                  <a:extLst>
                    <a:ext uri="{A12FA001-AC4F-418D-AE19-62706E023703}">
                      <ahyp:hlinkClr xmlns="" xmlns:ahyp="http://schemas.microsoft.com/office/drawing/2018/hyperlinkcolor" val="tx"/>
                    </a:ext>
                  </a:extLst>
                </a:hlinkClick>
              </a:rPr>
              <a:t>www.mccarthyuniforms.ca</a:t>
            </a:r>
            <a:endParaRPr lang="en-CA" sz="2600">
              <a:solidFill>
                <a:schemeClr val="tx1"/>
              </a:solidFill>
              <a:latin typeface="Arial"/>
              <a:cs typeface="Arial"/>
            </a:endParaRPr>
          </a:p>
          <a:p>
            <a:pPr algn="l"/>
            <a:endParaRPr lang="en-US" sz="2200">
              <a:latin typeface="Arial" panose="020B0604020202020204" pitchFamily="34" charset="0"/>
              <a:cs typeface="Arial" panose="020B0604020202020204" pitchFamily="34" charset="0"/>
            </a:endParaRPr>
          </a:p>
          <a:p>
            <a:pPr algn="l"/>
            <a:endParaRPr lang="en-US" sz="2200">
              <a:latin typeface="Arial"/>
              <a:cs typeface="Arial"/>
            </a:endParaRPr>
          </a:p>
        </p:txBody>
      </p:sp>
    </p:spTree>
    <p:extLst>
      <p:ext uri="{BB962C8B-B14F-4D97-AF65-F5344CB8AC3E}">
        <p14:creationId xmlns:p14="http://schemas.microsoft.com/office/powerpoint/2010/main" val="37075468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9"/>
            <a:ext cx="9144000" cy="6858000"/>
          </a:xfrm>
          <a:prstGeom prst="rect">
            <a:avLst/>
          </a:prstGeom>
        </p:spPr>
      </p:pic>
      <p:sp>
        <p:nvSpPr>
          <p:cNvPr id="5" name="Subtitle 2"/>
          <p:cNvSpPr txBox="1">
            <a:spLocks/>
          </p:cNvSpPr>
          <p:nvPr/>
        </p:nvSpPr>
        <p:spPr>
          <a:xfrm>
            <a:off x="3673929" y="237506"/>
            <a:ext cx="5303816" cy="662049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5100">
                <a:solidFill>
                  <a:srgbClr val="00B0F0"/>
                </a:solidFill>
                <a:latin typeface="Arial"/>
                <a:cs typeface="Arial"/>
              </a:rPr>
              <a:t>Uniform Guidelines:</a:t>
            </a:r>
            <a:r>
              <a:rPr lang="en-US" sz="3000">
                <a:latin typeface="Arial" pitchFamily="34" charset="0"/>
                <a:cs typeface="Arial" pitchFamily="34" charset="0"/>
              </a:rPr>
              <a:t/>
            </a:r>
            <a:br>
              <a:rPr lang="en-US" sz="3000">
                <a:latin typeface="Arial" pitchFamily="34" charset="0"/>
                <a:cs typeface="Arial" pitchFamily="34" charset="0"/>
              </a:rPr>
            </a:br>
            <a:endParaRPr lang="en-US" sz="2200">
              <a:latin typeface="Arial" pitchFamily="34" charset="0"/>
              <a:cs typeface="Arial" pitchFamily="34" charset="0"/>
            </a:endParaRPr>
          </a:p>
          <a:p>
            <a:pPr algn="l"/>
            <a:r>
              <a:rPr lang="en-US" sz="2200" b="1">
                <a:solidFill>
                  <a:schemeClr val="tx1"/>
                </a:solidFill>
                <a:latin typeface="Arial"/>
                <a:cs typeface="Arial"/>
              </a:rPr>
              <a:t>2025-2026 Uniform Purchasing Windows</a:t>
            </a:r>
            <a:endParaRPr lang="en-US" sz="2200">
              <a:solidFill>
                <a:schemeClr val="tx1"/>
              </a:solidFill>
              <a:latin typeface="Arial"/>
              <a:cs typeface="Arial"/>
            </a:endParaRPr>
          </a:p>
          <a:p>
            <a:pPr algn="l"/>
            <a:r>
              <a:rPr lang="en-US" sz="2200">
                <a:solidFill>
                  <a:schemeClr val="tx1"/>
                </a:solidFill>
                <a:latin typeface="Arial"/>
                <a:cs typeface="Arial"/>
              </a:rPr>
              <a:t>July 2- October 31, 2025</a:t>
            </a:r>
          </a:p>
          <a:p>
            <a:pPr algn="l"/>
            <a:r>
              <a:rPr lang="en-US" sz="2200">
                <a:solidFill>
                  <a:schemeClr val="tx1"/>
                </a:solidFill>
                <a:latin typeface="Arial"/>
                <a:cs typeface="Arial"/>
              </a:rPr>
              <a:t>December 17, 2025 - January 31, 2026</a:t>
            </a:r>
          </a:p>
          <a:p>
            <a:pPr algn="l"/>
            <a:r>
              <a:rPr lang="en-US" sz="2200">
                <a:solidFill>
                  <a:schemeClr val="tx1"/>
                </a:solidFill>
                <a:latin typeface="Arial"/>
                <a:cs typeface="Arial"/>
              </a:rPr>
              <a:t>April 15, 2025- May 31, 2026</a:t>
            </a:r>
            <a:endParaRPr lang="en-CA">
              <a:solidFill>
                <a:schemeClr val="tx1"/>
              </a:solidFill>
            </a:endParaRPr>
          </a:p>
          <a:p>
            <a:pPr algn="l"/>
            <a:endParaRPr lang="en-US" sz="2200">
              <a:latin typeface="Arial" panose="020B0604020202020204" pitchFamily="34" charset="0"/>
              <a:cs typeface="Arial" panose="020B0604020202020204" pitchFamily="34" charset="0"/>
            </a:endParaRPr>
          </a:p>
          <a:p>
            <a:pPr algn="l"/>
            <a:endParaRPr lang="en-US" sz="2200">
              <a:latin typeface="Arial"/>
              <a:cs typeface="Arial"/>
            </a:endParaRPr>
          </a:p>
        </p:txBody>
      </p:sp>
    </p:spTree>
    <p:extLst>
      <p:ext uri="{BB962C8B-B14F-4D97-AF65-F5344CB8AC3E}">
        <p14:creationId xmlns:p14="http://schemas.microsoft.com/office/powerpoint/2010/main" val="344203564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542477482"/>
              </p:ext>
            </p:extLst>
          </p:nvPr>
        </p:nvGraphicFramePr>
        <p:xfrm>
          <a:off x="3505200" y="261257"/>
          <a:ext cx="5286260" cy="6204829"/>
        </p:xfrm>
        <a:graphic>
          <a:graphicData uri="http://schemas.openxmlformats.org/drawingml/2006/table">
            <a:tbl>
              <a:tblPr firstRow="1" firstCol="1" bandRow="1">
                <a:tableStyleId>{2D5ABB26-0587-4C30-8999-92F81FD0307C}</a:tableStyleId>
              </a:tblPr>
              <a:tblGrid>
                <a:gridCol w="2602809">
                  <a:extLst>
                    <a:ext uri="{9D8B030D-6E8A-4147-A177-3AD203B41FA5}">
                      <a16:colId xmlns:a16="http://schemas.microsoft.com/office/drawing/2014/main" val="2219714296"/>
                    </a:ext>
                  </a:extLst>
                </a:gridCol>
                <a:gridCol w="2683451">
                  <a:extLst>
                    <a:ext uri="{9D8B030D-6E8A-4147-A177-3AD203B41FA5}">
                      <a16:colId xmlns:a16="http://schemas.microsoft.com/office/drawing/2014/main" val="4007519527"/>
                    </a:ext>
                  </a:extLst>
                </a:gridCol>
              </a:tblGrid>
              <a:tr h="6204829">
                <a:tc>
                  <a:txBody>
                    <a:bodyPr/>
                    <a:lstStyle/>
                    <a:p>
                      <a:pPr>
                        <a:lnSpc>
                          <a:spcPct val="107000"/>
                        </a:lnSpc>
                        <a:spcAft>
                          <a:spcPts val="0"/>
                        </a:spcAft>
                      </a:pPr>
                      <a:endParaRPr lang="en-CA" sz="1200">
                        <a:solidFill>
                          <a:schemeClr val="tx1"/>
                        </a:solidFill>
                        <a:effectLst/>
                        <a:latin typeface="Arial" panose="020B0604020202020204" pitchFamily="34" charset="0"/>
                        <a:cs typeface="Arial" panose="020B0604020202020204" pitchFamily="34" charset="0"/>
                      </a:endParaRPr>
                    </a:p>
                    <a:p>
                      <a:pPr lvl="0">
                        <a:lnSpc>
                          <a:spcPct val="107000"/>
                        </a:lnSpc>
                        <a:spcAft>
                          <a:spcPts val="0"/>
                        </a:spcAft>
                        <a:buNone/>
                      </a:pPr>
                      <a:endParaRPr lang="en-US" sz="2400" b="0" i="0" u="none" strike="noStrike" noProof="0">
                        <a:solidFill>
                          <a:srgbClr val="00B0F0"/>
                        </a:solidFill>
                        <a:effectLst/>
                        <a:latin typeface="Arial"/>
                      </a:endParaRPr>
                    </a:p>
                    <a:p>
                      <a:pPr lvl="0">
                        <a:lnSpc>
                          <a:spcPct val="107000"/>
                        </a:lnSpc>
                        <a:spcAft>
                          <a:spcPts val="0"/>
                        </a:spcAft>
                        <a:buNone/>
                      </a:pPr>
                      <a:endParaRPr lang="en-US" sz="2000" b="0" i="0" u="none" strike="noStrike" noProof="0">
                        <a:solidFill>
                          <a:schemeClr val="tx1"/>
                        </a:solidFill>
                        <a:effectLst/>
                        <a:latin typeface="Arial"/>
                      </a:endParaRPr>
                    </a:p>
                    <a:p>
                      <a:pPr>
                        <a:lnSpc>
                          <a:spcPct val="107000"/>
                        </a:lnSpc>
                        <a:spcAft>
                          <a:spcPts val="0"/>
                        </a:spcAft>
                      </a:pPr>
                      <a:r>
                        <a:rPr lang="en-CA" sz="1200" b="1">
                          <a:solidFill>
                            <a:schemeClr val="tx1"/>
                          </a:solidFill>
                          <a:effectLst/>
                          <a:latin typeface="Arial"/>
                          <a:cs typeface="Arial"/>
                        </a:rPr>
                        <a:t>Formal:</a:t>
                      </a:r>
                    </a:p>
                    <a:p>
                      <a:pPr marL="11430">
                        <a:lnSpc>
                          <a:spcPct val="107000"/>
                        </a:lnSpc>
                        <a:spcAft>
                          <a:spcPts val="0"/>
                        </a:spcAft>
                      </a:pPr>
                      <a:r>
                        <a:rPr lang="en-CA" sz="1200">
                          <a:solidFill>
                            <a:schemeClr val="tx1"/>
                          </a:solidFill>
                          <a:effectLst/>
                          <a:latin typeface="Arial"/>
                          <a:cs typeface="Arial"/>
                        </a:rPr>
                        <a:t>TLC Crested Cardigan</a:t>
                      </a:r>
                    </a:p>
                    <a:p>
                      <a:pPr marL="11430">
                        <a:lnSpc>
                          <a:spcPct val="107000"/>
                        </a:lnSpc>
                        <a:spcAft>
                          <a:spcPts val="0"/>
                        </a:spcAft>
                      </a:pPr>
                      <a:r>
                        <a:rPr lang="en-CA" sz="1200">
                          <a:solidFill>
                            <a:schemeClr val="tx1"/>
                          </a:solidFill>
                          <a:effectLst/>
                          <a:latin typeface="Arial"/>
                          <a:cs typeface="Arial"/>
                        </a:rPr>
                        <a:t>Middle school – navy</a:t>
                      </a:r>
                    </a:p>
                    <a:p>
                      <a:pPr marL="11430">
                        <a:lnSpc>
                          <a:spcPct val="107000"/>
                        </a:lnSpc>
                        <a:spcAft>
                          <a:spcPts val="0"/>
                        </a:spcAft>
                      </a:pPr>
                      <a:r>
                        <a:rPr lang="en-CA" sz="1200">
                          <a:solidFill>
                            <a:schemeClr val="tx1"/>
                          </a:solidFill>
                          <a:effectLst/>
                          <a:latin typeface="Arial"/>
                          <a:cs typeface="Arial"/>
                        </a:rPr>
                        <a:t>Elementary - green </a:t>
                      </a: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chemeClr val="tx1"/>
                          </a:solidFill>
                          <a:effectLst/>
                          <a:latin typeface="Arial"/>
                          <a:cs typeface="Arial"/>
                        </a:rPr>
                        <a:t>Plain White Long or Short Sleeve</a:t>
                      </a:r>
                    </a:p>
                    <a:p>
                      <a:pPr marL="5715">
                        <a:lnSpc>
                          <a:spcPct val="107000"/>
                        </a:lnSpc>
                        <a:spcAft>
                          <a:spcPts val="0"/>
                        </a:spcAft>
                      </a:pPr>
                      <a:r>
                        <a:rPr lang="en-CA" sz="1200">
                          <a:solidFill>
                            <a:schemeClr val="tx1"/>
                          </a:solidFill>
                          <a:effectLst/>
                          <a:latin typeface="Arial"/>
                          <a:cs typeface="Arial"/>
                        </a:rPr>
                        <a:t>Collared Dress Shirt (not golf shirt) (tucked into kilt or pants)</a:t>
                      </a:r>
                    </a:p>
                    <a:p>
                      <a:pPr>
                        <a:lnSpc>
                          <a:spcPct val="107000"/>
                        </a:lnSpc>
                        <a:spcAft>
                          <a:spcPts val="0"/>
                        </a:spcAft>
                      </a:pP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chemeClr val="tx1"/>
                          </a:solidFill>
                          <a:effectLst/>
                          <a:latin typeface="Arial"/>
                          <a:cs typeface="Arial"/>
                        </a:rPr>
                        <a:t>TLC Plaid Dress, Kilt or Navy Twill Pants </a:t>
                      </a:r>
                    </a:p>
                    <a:p>
                      <a:pPr marL="25400">
                        <a:lnSpc>
                          <a:spcPct val="107000"/>
                        </a:lnSpc>
                        <a:spcAft>
                          <a:spcPts val="0"/>
                        </a:spcAft>
                      </a:pP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chemeClr val="tx1"/>
                          </a:solidFill>
                          <a:effectLst/>
                          <a:latin typeface="Arial"/>
                          <a:cs typeface="Arial"/>
                        </a:rPr>
                        <a:t>Navy Tights, Knee Socks or Socks</a:t>
                      </a:r>
                      <a:r>
                        <a:rPr lang="en-CA" sz="1200">
                          <a:solidFill>
                            <a:srgbClr val="000000"/>
                          </a:solidFill>
                          <a:effectLst/>
                          <a:latin typeface="Arial"/>
                          <a:cs typeface="Arial"/>
                        </a:rPr>
                        <a:t/>
                      </a:r>
                      <a:br>
                        <a:rPr lang="en-CA" sz="1200">
                          <a:solidFill>
                            <a:srgbClr val="000000"/>
                          </a:solidFill>
                          <a:effectLst/>
                          <a:latin typeface="Arial"/>
                          <a:cs typeface="Arial"/>
                        </a:rPr>
                      </a:br>
                      <a:endParaRPr lang="en-CA" sz="1200">
                        <a:solidFill>
                          <a:srgbClr val="000000"/>
                        </a:solidFill>
                        <a:effectLst/>
                        <a:latin typeface="Arial"/>
                        <a:cs typeface="Arial"/>
                      </a:endParaRPr>
                    </a:p>
                    <a:p>
                      <a:pPr marL="25400">
                        <a:lnSpc>
                          <a:spcPct val="107000"/>
                        </a:lnSpc>
                        <a:spcAft>
                          <a:spcPts val="0"/>
                        </a:spcAft>
                      </a:pPr>
                      <a:r>
                        <a:rPr lang="en-CA" sz="1200">
                          <a:solidFill>
                            <a:schemeClr val="tx1"/>
                          </a:solidFill>
                          <a:effectLst/>
                          <a:latin typeface="Arial"/>
                          <a:cs typeface="Arial"/>
                        </a:rPr>
                        <a:t>Non Scuffing Black Shoes/Dress Shoes</a:t>
                      </a:r>
                      <a:r>
                        <a:rPr lang="en-CA" sz="1200">
                          <a:solidFill>
                            <a:srgbClr val="000000"/>
                          </a:solidFill>
                          <a:effectLst/>
                          <a:latin typeface="Arial"/>
                          <a:cs typeface="Arial"/>
                        </a:rPr>
                        <a:t/>
                      </a:r>
                      <a:br>
                        <a:rPr lang="en-CA" sz="1200">
                          <a:solidFill>
                            <a:srgbClr val="000000"/>
                          </a:solidFill>
                          <a:effectLst/>
                          <a:latin typeface="Arial"/>
                          <a:cs typeface="Arial"/>
                        </a:rPr>
                      </a:br>
                      <a:endParaRPr lang="en-CA" sz="1200">
                        <a:solidFill>
                          <a:srgbClr val="000000"/>
                        </a:solidFill>
                        <a:effectLst/>
                        <a:latin typeface="Arial"/>
                        <a:cs typeface="Arial"/>
                      </a:endParaRPr>
                    </a:p>
                    <a:p>
                      <a:pPr marL="25400">
                        <a:lnSpc>
                          <a:spcPct val="111000"/>
                        </a:lnSpc>
                        <a:spcAft>
                          <a:spcPts val="0"/>
                        </a:spcAft>
                      </a:pPr>
                      <a:r>
                        <a:rPr lang="en-CA" sz="1200">
                          <a:solidFill>
                            <a:schemeClr val="tx1"/>
                          </a:solidFill>
                          <a:effectLst/>
                          <a:latin typeface="Arial"/>
                          <a:cs typeface="Arial"/>
                        </a:rPr>
                        <a:t>Bicycle Shorts when wearing the Dress or Kilt</a:t>
                      </a:r>
                      <a:r>
                        <a:rPr lang="en-CA" sz="1200">
                          <a:solidFill>
                            <a:srgbClr val="000000"/>
                          </a:solidFill>
                          <a:effectLst/>
                          <a:latin typeface="Arial"/>
                          <a:cs typeface="Arial"/>
                        </a:rPr>
                        <a:t/>
                      </a:r>
                      <a:br>
                        <a:rPr lang="en-CA" sz="1200">
                          <a:solidFill>
                            <a:srgbClr val="000000"/>
                          </a:solidFill>
                          <a:effectLst/>
                          <a:latin typeface="Arial"/>
                          <a:cs typeface="Arial"/>
                        </a:rPr>
                      </a:br>
                      <a:endParaRPr lang="en-CA" sz="1200">
                        <a:solidFill>
                          <a:srgbClr val="000000"/>
                        </a:solidFill>
                        <a:effectLst/>
                        <a:latin typeface="Arial"/>
                        <a:cs typeface="Arial"/>
                      </a:endParaRPr>
                    </a:p>
                    <a:p>
                      <a:pPr marL="25400">
                        <a:lnSpc>
                          <a:spcPct val="107000"/>
                        </a:lnSpc>
                        <a:spcAft>
                          <a:spcPts val="0"/>
                        </a:spcAft>
                      </a:pPr>
                      <a:r>
                        <a:rPr lang="en-CA" sz="1200">
                          <a:solidFill>
                            <a:schemeClr val="tx1"/>
                          </a:solidFill>
                          <a:effectLst/>
                          <a:latin typeface="Arial"/>
                          <a:cs typeface="Arial"/>
                        </a:rPr>
                        <a:t>TLC Plaid Tie when wearing the Navy</a:t>
                      </a:r>
                      <a:r>
                        <a:rPr lang="en-CA" sz="1200" baseline="0">
                          <a:solidFill>
                            <a:schemeClr val="tx1"/>
                          </a:solidFill>
                          <a:effectLst/>
                          <a:latin typeface="Arial"/>
                          <a:cs typeface="Arial"/>
                        </a:rPr>
                        <a:t> </a:t>
                      </a:r>
                      <a:r>
                        <a:rPr lang="en-CA" sz="1200">
                          <a:solidFill>
                            <a:schemeClr val="tx1"/>
                          </a:solidFill>
                          <a:effectLst/>
                          <a:latin typeface="Arial"/>
                          <a:cs typeface="Arial"/>
                        </a:rPr>
                        <a:t>Twill Pants (no leggings)</a:t>
                      </a:r>
                      <a:r>
                        <a:rPr lang="en-CA" sz="1200">
                          <a:solidFill>
                            <a:srgbClr val="000000"/>
                          </a:solidFill>
                          <a:effectLst/>
                          <a:latin typeface="Arial"/>
                          <a:cs typeface="Arial"/>
                        </a:rPr>
                        <a:t/>
                      </a:r>
                      <a:br>
                        <a:rPr lang="en-CA" sz="1200">
                          <a:solidFill>
                            <a:srgbClr val="000000"/>
                          </a:solidFill>
                          <a:effectLst/>
                          <a:latin typeface="Arial"/>
                          <a:cs typeface="Arial"/>
                        </a:rPr>
                      </a:br>
                      <a:endParaRPr lang="en-CA" sz="1200">
                        <a:solidFill>
                          <a:srgbClr val="000000"/>
                        </a:solidFill>
                        <a:effectLst/>
                        <a:latin typeface="Arial"/>
                        <a:cs typeface="Arial"/>
                      </a:endParaRPr>
                    </a:p>
                    <a:p>
                      <a:pPr marL="25400">
                        <a:lnSpc>
                          <a:spcPct val="107000"/>
                        </a:lnSpc>
                        <a:spcAft>
                          <a:spcPts val="0"/>
                        </a:spcAft>
                      </a:pPr>
                      <a:r>
                        <a:rPr lang="en-CA" sz="1200">
                          <a:solidFill>
                            <a:schemeClr val="tx1"/>
                          </a:solidFill>
                          <a:effectLst/>
                          <a:latin typeface="Arial"/>
                          <a:cs typeface="Arial"/>
                        </a:rPr>
                        <a:t>TLC Plaid Headband (optional)</a:t>
                      </a:r>
                      <a:endParaRPr lang="en-CA" sz="1200">
                        <a:solidFill>
                          <a:schemeClr val="tx1"/>
                        </a:solidFill>
                        <a:effectLst/>
                        <a:latin typeface="Arial"/>
                        <a:ea typeface="Calibri"/>
                        <a:cs typeface="Arial"/>
                      </a:endParaRPr>
                    </a:p>
                  </a:txBody>
                  <a:tcPr marL="0" marR="68580" marT="77470" marB="127635"/>
                </a:tc>
                <a:tc>
                  <a:txBody>
                    <a:bodyPr/>
                    <a:lstStyle/>
                    <a:p>
                      <a:pPr>
                        <a:lnSpc>
                          <a:spcPct val="107000"/>
                        </a:lnSpc>
                        <a:spcAft>
                          <a:spcPts val="0"/>
                        </a:spcAft>
                      </a:pPr>
                      <a:endParaRPr lang="en-CA" sz="120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CA" sz="1200">
                        <a:solidFill>
                          <a:schemeClr val="tx1"/>
                        </a:solidFill>
                        <a:effectLst/>
                        <a:latin typeface="Arial"/>
                        <a:cs typeface="Arial"/>
                      </a:endParaRPr>
                    </a:p>
                    <a:p>
                      <a:pPr lvl="0">
                        <a:lnSpc>
                          <a:spcPct val="107000"/>
                        </a:lnSpc>
                        <a:spcAft>
                          <a:spcPts val="0"/>
                        </a:spcAft>
                        <a:buNone/>
                      </a:pPr>
                      <a:endParaRPr lang="en-CA" sz="1200">
                        <a:solidFill>
                          <a:schemeClr val="tx1"/>
                        </a:solidFill>
                        <a:effectLst/>
                        <a:latin typeface="Arial"/>
                        <a:cs typeface="Arial"/>
                      </a:endParaRPr>
                    </a:p>
                    <a:p>
                      <a:pPr lvl="0">
                        <a:lnSpc>
                          <a:spcPct val="107000"/>
                        </a:lnSpc>
                        <a:spcAft>
                          <a:spcPts val="0"/>
                        </a:spcAft>
                        <a:buNone/>
                      </a:pPr>
                      <a:endParaRPr lang="en-CA" sz="1200">
                        <a:solidFill>
                          <a:schemeClr val="tx1"/>
                        </a:solidFill>
                        <a:effectLst/>
                        <a:latin typeface="Arial"/>
                        <a:cs typeface="Arial"/>
                      </a:endParaRPr>
                    </a:p>
                    <a:p>
                      <a:pPr lvl="0">
                        <a:lnSpc>
                          <a:spcPct val="107000"/>
                        </a:lnSpc>
                        <a:spcAft>
                          <a:spcPts val="0"/>
                        </a:spcAft>
                        <a:buNone/>
                      </a:pPr>
                      <a:endParaRPr lang="en-CA" sz="1200">
                        <a:solidFill>
                          <a:schemeClr val="tx1"/>
                        </a:solidFill>
                        <a:effectLst/>
                        <a:latin typeface="Arial"/>
                        <a:cs typeface="Arial"/>
                      </a:endParaRPr>
                    </a:p>
                    <a:p>
                      <a:pPr lvl="0">
                        <a:lnSpc>
                          <a:spcPct val="107000"/>
                        </a:lnSpc>
                        <a:spcAft>
                          <a:spcPts val="0"/>
                        </a:spcAft>
                        <a:buNone/>
                      </a:pPr>
                      <a:r>
                        <a:rPr lang="en-CA" sz="1200" b="1">
                          <a:solidFill>
                            <a:schemeClr val="tx1"/>
                          </a:solidFill>
                          <a:effectLst/>
                          <a:latin typeface="Arial"/>
                          <a:cs typeface="Arial"/>
                        </a:rPr>
                        <a:t>Informal:</a:t>
                      </a:r>
                      <a:endParaRPr lang="en-CA" b="1"/>
                    </a:p>
                    <a:p>
                      <a:pPr marL="25400">
                        <a:lnSpc>
                          <a:spcPct val="107000"/>
                        </a:lnSpc>
                        <a:spcAft>
                          <a:spcPts val="0"/>
                        </a:spcAft>
                      </a:pPr>
                      <a:r>
                        <a:rPr lang="en-CA" sz="1200">
                          <a:solidFill>
                            <a:schemeClr val="tx1"/>
                          </a:solidFill>
                          <a:effectLst/>
                          <a:latin typeface="Arial"/>
                          <a:cs typeface="Arial"/>
                        </a:rPr>
                        <a:t>TLC Crested Cardigan or TLC Crested </a:t>
                      </a:r>
                    </a:p>
                    <a:p>
                      <a:pPr marL="25400">
                        <a:lnSpc>
                          <a:spcPct val="107000"/>
                        </a:lnSpc>
                        <a:spcAft>
                          <a:spcPts val="0"/>
                        </a:spcAft>
                      </a:pPr>
                      <a:r>
                        <a:rPr lang="en-CA" sz="1200">
                          <a:solidFill>
                            <a:schemeClr val="tx1"/>
                          </a:solidFill>
                          <a:effectLst/>
                          <a:latin typeface="Arial"/>
                          <a:cs typeface="Arial"/>
                        </a:rPr>
                        <a:t>Vest (Middle School – navy) </a:t>
                      </a: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chemeClr val="tx1"/>
                          </a:solidFill>
                          <a:effectLst/>
                          <a:latin typeface="Arial"/>
                          <a:cs typeface="Arial"/>
                        </a:rPr>
                        <a:t>Plain White Long or Short Sleeve Collared Dress Shirt</a:t>
                      </a:r>
                    </a:p>
                    <a:p>
                      <a:pPr marL="30480">
                        <a:lnSpc>
                          <a:spcPct val="107000"/>
                        </a:lnSpc>
                        <a:spcAft>
                          <a:spcPts val="0"/>
                        </a:spcAft>
                      </a:pPr>
                      <a:r>
                        <a:rPr lang="en-CA" sz="1200">
                          <a:solidFill>
                            <a:schemeClr val="tx1"/>
                          </a:solidFill>
                          <a:effectLst/>
                          <a:latin typeface="Arial"/>
                          <a:cs typeface="Arial"/>
                        </a:rPr>
                        <a:t>OR </a:t>
                      </a:r>
                    </a:p>
                    <a:p>
                      <a:pPr marL="30480">
                        <a:lnSpc>
                          <a:spcPct val="122000"/>
                        </a:lnSpc>
                        <a:spcAft>
                          <a:spcPts val="0"/>
                        </a:spcAft>
                      </a:pPr>
                      <a:r>
                        <a:rPr lang="en-CA" sz="1200" b="1">
                          <a:solidFill>
                            <a:schemeClr val="tx1"/>
                          </a:solidFill>
                          <a:effectLst/>
                          <a:latin typeface="Arial"/>
                          <a:cs typeface="Arial"/>
                        </a:rPr>
                        <a:t>TLC Crested </a:t>
                      </a:r>
                      <a:r>
                        <a:rPr lang="en-CA" sz="1200">
                          <a:solidFill>
                            <a:schemeClr val="tx1"/>
                          </a:solidFill>
                          <a:effectLst/>
                          <a:latin typeface="Arial"/>
                          <a:cs typeface="Arial"/>
                        </a:rPr>
                        <a:t>Golf/Polo Long or Short Sleeve Shirt </a:t>
                      </a: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chemeClr val="tx1"/>
                          </a:solidFill>
                          <a:effectLst/>
                          <a:latin typeface="Arial"/>
                          <a:cs typeface="Arial"/>
                        </a:rPr>
                        <a:t>TLC Plaid Kilt or Navy Twill Pants or Navy Walking Short/Skort/ Skirt </a:t>
                      </a: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rgbClr val="000000"/>
                          </a:solidFill>
                          <a:effectLst/>
                          <a:latin typeface="Arial"/>
                          <a:cs typeface="Arial"/>
                        </a:rPr>
                        <a:t/>
                      </a:r>
                      <a:br>
                        <a:rPr lang="en-CA" sz="1200">
                          <a:solidFill>
                            <a:srgbClr val="000000"/>
                          </a:solidFill>
                          <a:effectLst/>
                          <a:latin typeface="Arial"/>
                          <a:cs typeface="Arial"/>
                        </a:rPr>
                      </a:br>
                      <a:r>
                        <a:rPr lang="en-CA" sz="1200">
                          <a:solidFill>
                            <a:schemeClr val="tx1"/>
                          </a:solidFill>
                          <a:effectLst/>
                          <a:latin typeface="Arial"/>
                          <a:cs typeface="Arial"/>
                        </a:rPr>
                        <a:t>Navy Tights, Knee Socks or Socks</a:t>
                      </a:r>
                      <a:r>
                        <a:rPr lang="en-CA" sz="1200">
                          <a:solidFill>
                            <a:srgbClr val="000000"/>
                          </a:solidFill>
                          <a:effectLst/>
                          <a:latin typeface="Arial"/>
                          <a:cs typeface="Arial"/>
                        </a:rPr>
                        <a:t/>
                      </a:r>
                      <a:br>
                        <a:rPr lang="en-CA" sz="1200">
                          <a:solidFill>
                            <a:srgbClr val="000000"/>
                          </a:solidFill>
                          <a:effectLst/>
                          <a:latin typeface="Arial"/>
                          <a:cs typeface="Arial"/>
                        </a:rPr>
                      </a:br>
                      <a:endParaRPr lang="en-CA" sz="1200">
                        <a:solidFill>
                          <a:srgbClr val="000000"/>
                        </a:solidFill>
                        <a:effectLst/>
                        <a:latin typeface="Arial"/>
                        <a:cs typeface="Arial"/>
                      </a:endParaRPr>
                    </a:p>
                    <a:p>
                      <a:pPr marL="12700">
                        <a:lnSpc>
                          <a:spcPct val="107000"/>
                        </a:lnSpc>
                        <a:spcAft>
                          <a:spcPts val="0"/>
                        </a:spcAft>
                      </a:pPr>
                      <a:r>
                        <a:rPr lang="en-CA" sz="1200">
                          <a:solidFill>
                            <a:schemeClr val="tx1"/>
                          </a:solidFill>
                          <a:effectLst/>
                          <a:latin typeface="Arial"/>
                          <a:cs typeface="Arial"/>
                        </a:rPr>
                        <a:t>Non Scuffing Black Shoes/Dress Shoes</a:t>
                      </a:r>
                      <a:r>
                        <a:rPr lang="en-CA" sz="1200">
                          <a:solidFill>
                            <a:srgbClr val="000000"/>
                          </a:solidFill>
                          <a:effectLst/>
                          <a:latin typeface="Arial"/>
                          <a:cs typeface="Arial"/>
                        </a:rPr>
                        <a:t/>
                      </a:r>
                      <a:br>
                        <a:rPr lang="en-CA" sz="1200">
                          <a:solidFill>
                            <a:srgbClr val="000000"/>
                          </a:solidFill>
                          <a:effectLst/>
                          <a:latin typeface="Arial"/>
                          <a:cs typeface="Arial"/>
                        </a:rPr>
                      </a:br>
                      <a:endParaRPr lang="en-CA" sz="1200">
                        <a:solidFill>
                          <a:srgbClr val="000000"/>
                        </a:solidFill>
                        <a:effectLst/>
                        <a:latin typeface="Arial"/>
                        <a:cs typeface="Arial"/>
                      </a:endParaRPr>
                    </a:p>
                    <a:p>
                      <a:pPr marL="14605" marR="12700">
                        <a:lnSpc>
                          <a:spcPct val="113000"/>
                        </a:lnSpc>
                        <a:spcAft>
                          <a:spcPts val="0"/>
                        </a:spcAft>
                      </a:pPr>
                      <a:r>
                        <a:rPr lang="en-CA" sz="1200">
                          <a:solidFill>
                            <a:schemeClr val="tx1"/>
                          </a:solidFill>
                          <a:effectLst/>
                          <a:latin typeface="Arial"/>
                          <a:cs typeface="Arial"/>
                        </a:rPr>
                        <a:t>Bicycle Shorts when wearing the Kilt</a:t>
                      </a:r>
                      <a:r>
                        <a:rPr lang="en-CA" sz="1200">
                          <a:solidFill>
                            <a:srgbClr val="000000"/>
                          </a:solidFill>
                          <a:effectLst/>
                          <a:latin typeface="Arial"/>
                          <a:cs typeface="Arial"/>
                        </a:rPr>
                        <a:t/>
                      </a:r>
                      <a:br>
                        <a:rPr lang="en-CA" sz="1200">
                          <a:solidFill>
                            <a:srgbClr val="000000"/>
                          </a:solidFill>
                          <a:effectLst/>
                          <a:latin typeface="Arial"/>
                          <a:cs typeface="Arial"/>
                        </a:rPr>
                      </a:br>
                      <a:endParaRPr lang="en-CA" sz="1200">
                        <a:solidFill>
                          <a:srgbClr val="000000"/>
                        </a:solidFill>
                        <a:effectLst/>
                        <a:latin typeface="Arial"/>
                        <a:cs typeface="Arial"/>
                      </a:endParaRPr>
                    </a:p>
                    <a:p>
                      <a:pPr marL="12700">
                        <a:lnSpc>
                          <a:spcPct val="107000"/>
                        </a:lnSpc>
                        <a:spcAft>
                          <a:spcPts val="0"/>
                        </a:spcAft>
                      </a:pPr>
                      <a:r>
                        <a:rPr lang="en-CA" sz="1200">
                          <a:solidFill>
                            <a:schemeClr val="tx1"/>
                          </a:solidFill>
                          <a:effectLst/>
                          <a:latin typeface="Arial"/>
                          <a:cs typeface="Arial"/>
                        </a:rPr>
                        <a:t>TLC Plaid Tie (optional)</a:t>
                      </a:r>
                      <a:r>
                        <a:rPr lang="en-CA" sz="1200">
                          <a:solidFill>
                            <a:srgbClr val="000000"/>
                          </a:solidFill>
                          <a:effectLst/>
                          <a:latin typeface="Arial"/>
                          <a:cs typeface="Arial"/>
                        </a:rPr>
                        <a:t/>
                      </a:r>
                      <a:br>
                        <a:rPr lang="en-CA" sz="1200">
                          <a:solidFill>
                            <a:srgbClr val="000000"/>
                          </a:solidFill>
                          <a:effectLst/>
                          <a:latin typeface="Arial"/>
                          <a:cs typeface="Arial"/>
                        </a:rPr>
                      </a:br>
                      <a:endParaRPr lang="en-CA" sz="1200">
                        <a:solidFill>
                          <a:srgbClr val="000000"/>
                        </a:solidFill>
                        <a:effectLst/>
                        <a:latin typeface="Arial"/>
                        <a:cs typeface="Arial"/>
                      </a:endParaRPr>
                    </a:p>
                    <a:p>
                      <a:pPr>
                        <a:lnSpc>
                          <a:spcPct val="107000"/>
                        </a:lnSpc>
                        <a:spcAft>
                          <a:spcPts val="0"/>
                        </a:spcAft>
                      </a:pPr>
                      <a:r>
                        <a:rPr lang="en-CA" sz="1200">
                          <a:solidFill>
                            <a:schemeClr val="tx1"/>
                          </a:solidFill>
                          <a:effectLst/>
                          <a:latin typeface="Arial"/>
                          <a:cs typeface="Arial"/>
                        </a:rPr>
                        <a:t>TLC Plaid Headband (optional)</a:t>
                      </a:r>
                      <a:endParaRPr lang="en-CA" sz="1200">
                        <a:solidFill>
                          <a:schemeClr val="tx1"/>
                        </a:solidFill>
                        <a:effectLst/>
                        <a:latin typeface="Arial"/>
                        <a:ea typeface="Calibri"/>
                        <a:cs typeface="Arial"/>
                      </a:endParaRPr>
                    </a:p>
                  </a:txBody>
                  <a:tcPr marL="0" marR="68580" marT="77470" marB="127635"/>
                </a:tc>
                <a:extLst>
                  <a:ext uri="{0D108BD9-81ED-4DB2-BD59-A6C34878D82A}">
                    <a16:rowId xmlns:a16="http://schemas.microsoft.com/office/drawing/2014/main" val="2307193447"/>
                  </a:ext>
                </a:extLst>
              </a:tr>
            </a:tbl>
          </a:graphicData>
        </a:graphic>
      </p:graphicFrame>
      <p:sp>
        <p:nvSpPr>
          <p:cNvPr id="2" name="TextBox 1">
            <a:extLst>
              <a:ext uri="{FF2B5EF4-FFF2-40B4-BE49-F238E27FC236}">
                <a16:creationId xmlns:a16="http://schemas.microsoft.com/office/drawing/2014/main" id="{DED80231-C6B3-4FE1-AD26-7C860FB0AAF9}"/>
              </a:ext>
            </a:extLst>
          </p:cNvPr>
          <p:cNvSpPr txBox="1"/>
          <p:nvPr/>
        </p:nvSpPr>
        <p:spPr>
          <a:xfrm>
            <a:off x="3377045" y="344199"/>
            <a:ext cx="45395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aseline="0">
                <a:solidFill>
                  <a:srgbClr val="00B0F0"/>
                </a:solidFill>
                <a:latin typeface="Arial"/>
              </a:rPr>
              <a:t>Uniform Guidelines:</a:t>
            </a:r>
            <a:endParaRPr lang="en-US" sz="2800">
              <a:cs typeface="Calibri"/>
            </a:endParaRPr>
          </a:p>
        </p:txBody>
      </p:sp>
    </p:spTree>
    <p:extLst>
      <p:ext uri="{BB962C8B-B14F-4D97-AF65-F5344CB8AC3E}">
        <p14:creationId xmlns:p14="http://schemas.microsoft.com/office/powerpoint/2010/main" val="211153283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3673929" y="237506"/>
            <a:ext cx="5303816" cy="662049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 sz="2400">
              <a:solidFill>
                <a:schemeClr val="tx1"/>
              </a:solidFill>
              <a:latin typeface="Arial"/>
              <a:cs typeface="Arial"/>
            </a:endParaRPr>
          </a:p>
          <a:p>
            <a:pPr algn="l"/>
            <a:r>
              <a:rPr lang="en-US" sz="2800">
                <a:solidFill>
                  <a:srgbClr val="00B0F0"/>
                </a:solidFill>
                <a:latin typeface="Arial"/>
                <a:cs typeface="Arial"/>
              </a:rPr>
              <a:t>Bell times</a:t>
            </a:r>
            <a:r>
              <a:rPr lang="en-US" sz="2200">
                <a:solidFill>
                  <a:schemeClr val="tx1"/>
                </a:solidFill>
                <a:latin typeface="Arial"/>
                <a:cs typeface="Arial"/>
              </a:rPr>
              <a:t> </a:t>
            </a:r>
          </a:p>
          <a:p>
            <a:pPr algn="l"/>
            <a:endParaRPr lang="en-US" sz="2200">
              <a:solidFill>
                <a:schemeClr val="tx1"/>
              </a:solidFill>
              <a:latin typeface="Arial" pitchFamily="34" charset="0"/>
              <a:cs typeface="Arial" pitchFamily="34" charset="0"/>
            </a:endParaRPr>
          </a:p>
          <a:p>
            <a:pPr algn="l"/>
            <a:endParaRPr lang="en" sz="2400">
              <a:solidFill>
                <a:schemeClr val="tx1"/>
              </a:solidFill>
              <a:latin typeface="Arial" pitchFamily="34" charset="0"/>
              <a:cs typeface="Arial" pitchFamily="34" charset="0"/>
            </a:endParaRPr>
          </a:p>
          <a:p>
            <a:pPr algn="l"/>
            <a:r>
              <a:rPr lang="en-US" sz="2400">
                <a:solidFill>
                  <a:schemeClr val="tx1"/>
                </a:solidFill>
                <a:latin typeface="Arial"/>
                <a:cs typeface="Arial"/>
              </a:rPr>
              <a:t>School start and end bell times have not yet been determined due to changes in transportation.</a:t>
            </a:r>
            <a:r>
              <a:rPr lang="en-US" sz="3000">
                <a:latin typeface="Arial" pitchFamily="34" charset="0"/>
                <a:cs typeface="Arial" pitchFamily="34" charset="0"/>
              </a:rPr>
              <a:t/>
            </a:r>
            <a:br>
              <a:rPr lang="en-US" sz="3000">
                <a:latin typeface="Arial" pitchFamily="34" charset="0"/>
                <a:cs typeface="Arial" pitchFamily="34" charset="0"/>
              </a:rPr>
            </a:br>
            <a:r>
              <a:rPr lang="en-US" sz="2200">
                <a:latin typeface="Arial" pitchFamily="34" charset="0"/>
                <a:cs typeface="Arial" pitchFamily="34" charset="0"/>
              </a:rPr>
              <a:t/>
            </a:r>
            <a:br>
              <a:rPr lang="en-US" sz="2200">
                <a:latin typeface="Arial" pitchFamily="34" charset="0"/>
                <a:cs typeface="Arial" pitchFamily="34" charset="0"/>
              </a:rPr>
            </a:br>
            <a:endParaRPr lang="en-US" sz="2200">
              <a:solidFill>
                <a:schemeClr val="tx1"/>
              </a:solidFill>
              <a:latin typeface="Arial" pitchFamily="34" charset="0"/>
              <a:cs typeface="Arial" pitchFamily="34" charset="0"/>
            </a:endParaRPr>
          </a:p>
          <a:p>
            <a:pPr algn="l"/>
            <a:endParaRPr lang="en-US" sz="2200">
              <a:latin typeface="Arial"/>
              <a:cs typeface="Arial"/>
            </a:endParaRPr>
          </a:p>
          <a:p>
            <a:pPr algn="l"/>
            <a:endParaRPr lang="en-US" sz="2200">
              <a:latin typeface="Arial"/>
              <a:cs typeface="Arial"/>
            </a:endParaRPr>
          </a:p>
        </p:txBody>
      </p:sp>
    </p:spTree>
    <p:extLst>
      <p:ext uri="{BB962C8B-B14F-4D97-AF65-F5344CB8AC3E}">
        <p14:creationId xmlns:p14="http://schemas.microsoft.com/office/powerpoint/2010/main" val="410185563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ernative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3673929" y="870858"/>
            <a:ext cx="5244440" cy="513552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a:solidFill>
                  <a:srgbClr val="00B0F0"/>
                </a:solidFill>
                <a:latin typeface="Arial"/>
                <a:cs typeface="Arial"/>
              </a:rPr>
              <a:t>Choice | Alternative Programs</a:t>
            </a:r>
            <a:r>
              <a:rPr lang="en-US" sz="2200">
                <a:latin typeface="Arial" pitchFamily="34" charset="0"/>
                <a:cs typeface="Arial" pitchFamily="34" charset="0"/>
              </a:rPr>
              <a:t/>
            </a:r>
            <a:br>
              <a:rPr lang="en-US" sz="2200">
                <a:latin typeface="Arial" pitchFamily="34" charset="0"/>
                <a:cs typeface="Arial" pitchFamily="34" charset="0"/>
              </a:rPr>
            </a:br>
            <a:endParaRPr lang="en-US" sz="2200">
              <a:latin typeface="Arial" pitchFamily="34" charset="0"/>
              <a:cs typeface="Arial" pitchFamily="34" charset="0"/>
            </a:endParaRPr>
          </a:p>
          <a:p>
            <a:pPr>
              <a:buClr>
                <a:srgbClr val="00B0F0"/>
              </a:buClr>
              <a:buFont typeface="Wingdings" pitchFamily="2" charset="2"/>
              <a:buChar char="§"/>
            </a:pPr>
            <a:r>
              <a:rPr lang="en-CA" sz="2400">
                <a:latin typeface="Arial"/>
                <a:cs typeface="Arial"/>
              </a:rPr>
              <a:t>Indigenous Education</a:t>
            </a:r>
          </a:p>
          <a:p>
            <a:pPr>
              <a:buClr>
                <a:srgbClr val="00B0F0"/>
              </a:buClr>
              <a:buFont typeface="Wingdings" pitchFamily="2" charset="2"/>
              <a:buChar char="§"/>
            </a:pPr>
            <a:r>
              <a:rPr lang="en-CA" sz="2400">
                <a:latin typeface="Arial"/>
                <a:cs typeface="Arial"/>
              </a:rPr>
              <a:t>Arts-Centred</a:t>
            </a:r>
          </a:p>
          <a:p>
            <a:pPr>
              <a:buClr>
                <a:srgbClr val="00B0F0"/>
              </a:buClr>
              <a:buFont typeface="Wingdings" pitchFamily="2" charset="2"/>
              <a:buChar char="§"/>
            </a:pPr>
            <a:r>
              <a:rPr lang="en-CA" sz="2400">
                <a:latin typeface="Arial"/>
                <a:cs typeface="Arial"/>
              </a:rPr>
              <a:t>All Boys</a:t>
            </a:r>
          </a:p>
          <a:p>
            <a:pPr>
              <a:buClr>
                <a:srgbClr val="00B0F0"/>
              </a:buClr>
              <a:buFont typeface="Wingdings" pitchFamily="2" charset="2"/>
              <a:buChar char="§"/>
            </a:pPr>
            <a:r>
              <a:rPr lang="en-CA" sz="2400">
                <a:latin typeface="Arial"/>
                <a:cs typeface="Arial"/>
              </a:rPr>
              <a:t>All Girls</a:t>
            </a:r>
          </a:p>
          <a:p>
            <a:pPr>
              <a:buClr>
                <a:srgbClr val="00B0F0"/>
              </a:buClr>
              <a:buFont typeface="Wingdings" pitchFamily="2" charset="2"/>
              <a:buChar char="§"/>
            </a:pPr>
            <a:r>
              <a:rPr lang="en-CA" sz="2400">
                <a:latin typeface="Arial"/>
                <a:cs typeface="Arial"/>
              </a:rPr>
              <a:t>Languages</a:t>
            </a:r>
            <a:r>
              <a:rPr lang="en-CA" sz="1600">
                <a:latin typeface="Arial"/>
                <a:cs typeface="Arial"/>
              </a:rPr>
              <a:t> (French, German, Mandarin, Spanish)</a:t>
            </a:r>
            <a:endParaRPr lang="en-CA" sz="1600">
              <a:latin typeface="Arial" pitchFamily="34" charset="0"/>
              <a:cs typeface="Arial" pitchFamily="34" charset="0"/>
            </a:endParaRPr>
          </a:p>
          <a:p>
            <a:pPr>
              <a:buClr>
                <a:srgbClr val="00B0F0"/>
              </a:buClr>
              <a:buFont typeface="Wingdings" pitchFamily="2" charset="2"/>
              <a:buChar char="§"/>
            </a:pPr>
            <a:r>
              <a:rPr lang="en-CA" sz="2400">
                <a:latin typeface="Arial"/>
                <a:cs typeface="Arial"/>
              </a:rPr>
              <a:t>Montessori</a:t>
            </a:r>
          </a:p>
          <a:p>
            <a:pPr>
              <a:buClr>
                <a:srgbClr val="00B0F0"/>
              </a:buClr>
              <a:buFont typeface="Wingdings" pitchFamily="2" charset="2"/>
              <a:buChar char="§"/>
            </a:pPr>
            <a:r>
              <a:rPr lang="en-CA" sz="2400">
                <a:latin typeface="Arial"/>
                <a:cs typeface="Arial"/>
              </a:rPr>
              <a:t>Science</a:t>
            </a:r>
          </a:p>
          <a:p>
            <a:pPr>
              <a:buClr>
                <a:srgbClr val="00B0F0"/>
              </a:buClr>
              <a:buFont typeface="Wingdings" pitchFamily="2" charset="2"/>
              <a:buChar char="§"/>
            </a:pPr>
            <a:r>
              <a:rPr lang="en-CA" sz="2400">
                <a:solidFill>
                  <a:srgbClr val="00B0F0"/>
                </a:solidFill>
                <a:latin typeface="Arial"/>
                <a:cs typeface="Arial"/>
              </a:rPr>
              <a:t>Traditional Learning Centre (TLC)</a:t>
            </a:r>
          </a:p>
          <a:p>
            <a:pPr marL="0" indent="0">
              <a:buNone/>
            </a:pPr>
            <a:endParaRPr lang="en-US" sz="2200">
              <a:latin typeface="Arial"/>
              <a:cs typeface="Arial"/>
            </a:endParaRPr>
          </a:p>
        </p:txBody>
      </p:sp>
    </p:spTree>
    <p:extLst>
      <p:ext uri="{BB962C8B-B14F-4D97-AF65-F5344CB8AC3E}">
        <p14:creationId xmlns:p14="http://schemas.microsoft.com/office/powerpoint/2010/main" val="25452396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3673929" y="237506"/>
            <a:ext cx="5303816" cy="6620494"/>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 sz="2400">
              <a:solidFill>
                <a:schemeClr val="tx1"/>
              </a:solidFill>
              <a:latin typeface="Arial"/>
              <a:cs typeface="Arial"/>
            </a:endParaRPr>
          </a:p>
          <a:p>
            <a:pPr algn="l"/>
            <a:r>
              <a:rPr lang="en-US" sz="2800">
                <a:solidFill>
                  <a:srgbClr val="00B0F0"/>
                </a:solidFill>
                <a:latin typeface="Arial"/>
                <a:cs typeface="Arial"/>
              </a:rPr>
              <a:t>Changes to band program</a:t>
            </a:r>
            <a:endParaRPr lang="en-US" sz="2200">
              <a:solidFill>
                <a:schemeClr val="tx1"/>
              </a:solidFill>
              <a:latin typeface="Arial"/>
              <a:cs typeface="Arial"/>
            </a:endParaRPr>
          </a:p>
          <a:p>
            <a:pPr algn="l"/>
            <a:endParaRPr lang="en-US" sz="2800">
              <a:solidFill>
                <a:srgbClr val="00B0F0"/>
              </a:solidFill>
              <a:latin typeface="Arial" pitchFamily="34" charset="0"/>
              <a:cs typeface="Arial" pitchFamily="34" charset="0"/>
            </a:endParaRPr>
          </a:p>
          <a:p>
            <a:pPr marL="457200" indent="-457200" algn="l">
              <a:buChar char="•"/>
            </a:pPr>
            <a:r>
              <a:rPr lang="en-US" sz="2800">
                <a:solidFill>
                  <a:schemeClr val="tx1"/>
                </a:solidFill>
                <a:latin typeface="Arial"/>
                <a:cs typeface="Arial"/>
              </a:rPr>
              <a:t>For the 2025-26 school year, band will be an </a:t>
            </a:r>
            <a:r>
              <a:rPr lang="en-US" sz="2800" b="1">
                <a:solidFill>
                  <a:schemeClr val="tx1"/>
                </a:solidFill>
                <a:latin typeface="Arial"/>
                <a:cs typeface="Arial"/>
              </a:rPr>
              <a:t>optional</a:t>
            </a:r>
            <a:r>
              <a:rPr lang="en-US" sz="2800">
                <a:solidFill>
                  <a:schemeClr val="tx1"/>
                </a:solidFill>
                <a:latin typeface="Arial"/>
                <a:cs typeface="Arial"/>
              </a:rPr>
              <a:t> course for grades 7-9 students</a:t>
            </a:r>
          </a:p>
          <a:p>
            <a:pPr marL="457200" indent="-457200" algn="l">
              <a:buChar char="•"/>
            </a:pPr>
            <a:r>
              <a:rPr lang="en-US" sz="2800">
                <a:solidFill>
                  <a:schemeClr val="tx1"/>
                </a:solidFill>
                <a:latin typeface="Arial"/>
                <a:cs typeface="Arial"/>
              </a:rPr>
              <a:t>Music will remain mandatory for all grades 5-6 students</a:t>
            </a:r>
          </a:p>
          <a:p>
            <a:pPr marL="457200" indent="-457200" algn="l">
              <a:buChar char="•"/>
            </a:pPr>
            <a:r>
              <a:rPr lang="en-US" sz="2800">
                <a:solidFill>
                  <a:schemeClr val="tx1"/>
                </a:solidFill>
                <a:latin typeface="Arial"/>
                <a:cs typeface="Arial"/>
              </a:rPr>
              <a:t>Rationale: to offer students more choices in learning opportunities</a:t>
            </a:r>
          </a:p>
          <a:p>
            <a:pPr marL="457200" indent="-457200" algn="l">
              <a:buChar char="•"/>
            </a:pPr>
            <a:r>
              <a:rPr lang="en-US" sz="2800">
                <a:solidFill>
                  <a:schemeClr val="tx1"/>
                </a:solidFill>
                <a:latin typeface="Arial"/>
                <a:cs typeface="Arial"/>
              </a:rPr>
              <a:t>Schools will offer alternate CTF or complimentary courses based on resources available</a:t>
            </a:r>
          </a:p>
          <a:p>
            <a:pPr marL="457200" indent="-457200" algn="l">
              <a:buChar char="•"/>
            </a:pPr>
            <a:r>
              <a:rPr lang="en-US" sz="2800">
                <a:solidFill>
                  <a:schemeClr val="tx1"/>
                </a:solidFill>
                <a:latin typeface="Arial"/>
                <a:cs typeface="Arial"/>
              </a:rPr>
              <a:t>Schools will share details about complimentary course selections in the new year</a:t>
            </a:r>
            <a:endParaRPr lang="en-US" sz="2200">
              <a:solidFill>
                <a:srgbClr val="000000"/>
              </a:solidFill>
              <a:latin typeface="Arial" pitchFamily="34" charset="0"/>
              <a:cs typeface="Arial" pitchFamily="34" charset="0"/>
            </a:endParaRPr>
          </a:p>
          <a:p>
            <a:pPr algn="l"/>
            <a:endParaRPr lang="en" sz="2400">
              <a:solidFill>
                <a:srgbClr val="000000"/>
              </a:solidFill>
              <a:latin typeface="Arial" pitchFamily="34" charset="0"/>
              <a:cs typeface="Arial" pitchFamily="34" charset="0"/>
            </a:endParaRPr>
          </a:p>
          <a:p>
            <a:pPr algn="l"/>
            <a:r>
              <a:rPr lang="en-US" sz="3000">
                <a:latin typeface="Arial" pitchFamily="34" charset="0"/>
                <a:cs typeface="Arial" pitchFamily="34" charset="0"/>
              </a:rPr>
              <a:t/>
            </a:r>
            <a:br>
              <a:rPr lang="en-US" sz="3000">
                <a:latin typeface="Arial" pitchFamily="34" charset="0"/>
                <a:cs typeface="Arial" pitchFamily="34" charset="0"/>
              </a:rPr>
            </a:br>
            <a:r>
              <a:rPr lang="en-US" sz="2200">
                <a:latin typeface="Arial" pitchFamily="34" charset="0"/>
                <a:cs typeface="Arial" pitchFamily="34" charset="0"/>
              </a:rPr>
              <a:t/>
            </a:r>
            <a:br>
              <a:rPr lang="en-US" sz="2200">
                <a:latin typeface="Arial" pitchFamily="34" charset="0"/>
                <a:cs typeface="Arial" pitchFamily="34" charset="0"/>
              </a:rPr>
            </a:br>
            <a:endParaRPr lang="en-US" sz="2200">
              <a:solidFill>
                <a:schemeClr val="tx1"/>
              </a:solidFill>
              <a:latin typeface="Arial" pitchFamily="34" charset="0"/>
              <a:cs typeface="Arial" pitchFamily="34" charset="0"/>
            </a:endParaRPr>
          </a:p>
          <a:p>
            <a:pPr algn="l"/>
            <a:endParaRPr lang="en-US" sz="2200">
              <a:latin typeface="Arial"/>
              <a:cs typeface="Arial"/>
            </a:endParaRPr>
          </a:p>
          <a:p>
            <a:pPr algn="l"/>
            <a:endParaRPr lang="en-US" sz="2200">
              <a:latin typeface="Arial"/>
              <a:cs typeface="Arial"/>
            </a:endParaRPr>
          </a:p>
        </p:txBody>
      </p:sp>
    </p:spTree>
    <p:extLst>
      <p:ext uri="{BB962C8B-B14F-4D97-AF65-F5344CB8AC3E}">
        <p14:creationId xmlns:p14="http://schemas.microsoft.com/office/powerpoint/2010/main" val="281608965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a:bodyPr>
          <a:lstStyle/>
          <a:p>
            <a:pPr algn="l"/>
            <a:r>
              <a:rPr lang="en-US" sz="2200">
                <a:latin typeface="Arial"/>
                <a:cs typeface="Arial"/>
              </a:rPr>
              <a:t>Click to add title / text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3673929" y="237506"/>
            <a:ext cx="5303816" cy="6620494"/>
          </a:xfrm>
          <a:prstGeom prst="rect">
            <a:avLst/>
          </a:prstGeom>
        </p:spPr>
        <p:txBody>
          <a:bodyPr vert="horz" lIns="91440" tIns="45720" rIns="91440" bIns="45720" rtlCol="0" anchor="t">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 sz="2400" dirty="0">
              <a:solidFill>
                <a:schemeClr val="tx1"/>
              </a:solidFill>
              <a:latin typeface="Arial"/>
              <a:cs typeface="Arial"/>
            </a:endParaRPr>
          </a:p>
          <a:p>
            <a:pPr algn="l"/>
            <a:r>
              <a:rPr lang="en-US" sz="2800" dirty="0">
                <a:solidFill>
                  <a:srgbClr val="00B0F0"/>
                </a:solidFill>
                <a:latin typeface="Arial"/>
                <a:cs typeface="Arial"/>
              </a:rPr>
              <a:t>School-specific section</a:t>
            </a:r>
            <a:r>
              <a:rPr lang="en-US" sz="2200" dirty="0">
                <a:solidFill>
                  <a:schemeClr val="tx1"/>
                </a:solidFill>
                <a:latin typeface="Arial"/>
                <a:cs typeface="Arial"/>
              </a:rPr>
              <a:t> </a:t>
            </a:r>
            <a:endParaRPr lang="en-US" sz="2200" dirty="0" smtClean="0">
              <a:solidFill>
                <a:schemeClr val="tx1"/>
              </a:solidFill>
              <a:latin typeface="Arial"/>
              <a:cs typeface="Arial"/>
            </a:endParaRPr>
          </a:p>
          <a:p>
            <a:pPr algn="l"/>
            <a:endParaRPr lang="en-US" sz="2200" dirty="0">
              <a:solidFill>
                <a:schemeClr val="tx1"/>
              </a:solidFill>
              <a:latin typeface="Arial"/>
              <a:cs typeface="Arial"/>
            </a:endParaRPr>
          </a:p>
          <a:p>
            <a:pPr marL="285750" indent="-285750" algn="l">
              <a:buChar char="•"/>
            </a:pPr>
            <a:r>
              <a:rPr lang="en-CA" sz="2400" dirty="0">
                <a:solidFill>
                  <a:srgbClr val="0070C0"/>
                </a:solidFill>
                <a:latin typeface="Arial"/>
                <a:cs typeface="Arial"/>
              </a:rPr>
              <a:t>Four Programs at TBR: Regular Program, TLC, ALP and PLP programs</a:t>
            </a:r>
            <a:endParaRPr lang="en-US" sz="2400" dirty="0">
              <a:solidFill>
                <a:srgbClr val="00B0F0"/>
              </a:solidFill>
              <a:latin typeface="Arial"/>
              <a:cs typeface="Arial"/>
            </a:endParaRPr>
          </a:p>
          <a:p>
            <a:pPr marL="342900" indent="-342900" algn="l">
              <a:lnSpc>
                <a:spcPct val="160000"/>
              </a:lnSpc>
              <a:buFont typeface="Arial"/>
              <a:buChar char="•"/>
            </a:pPr>
            <a:r>
              <a:rPr lang="en-CA" sz="2400" dirty="0">
                <a:solidFill>
                  <a:srgbClr val="0070C0"/>
                </a:solidFill>
                <a:latin typeface="Arial"/>
                <a:cs typeface="Arial"/>
              </a:rPr>
              <a:t>Students are integrated into options with regular program</a:t>
            </a:r>
          </a:p>
          <a:p>
            <a:pPr marL="342900" indent="-342900" algn="l">
              <a:lnSpc>
                <a:spcPct val="160000"/>
              </a:lnSpc>
              <a:buFont typeface="Arial"/>
              <a:buChar char="•"/>
            </a:pPr>
            <a:r>
              <a:rPr lang="en-CA" sz="2400" dirty="0">
                <a:solidFill>
                  <a:srgbClr val="0070C0"/>
                </a:solidFill>
                <a:latin typeface="Arial"/>
                <a:cs typeface="Arial"/>
              </a:rPr>
              <a:t>1-2 additional option classes per term</a:t>
            </a:r>
          </a:p>
          <a:p>
            <a:pPr marL="342900" indent="-342900" algn="l">
              <a:lnSpc>
                <a:spcPct val="160000"/>
              </a:lnSpc>
              <a:buFont typeface="Arial"/>
              <a:buChar char="•"/>
            </a:pPr>
            <a:r>
              <a:rPr lang="en-CA" sz="2400" dirty="0">
                <a:solidFill>
                  <a:srgbClr val="0070C0"/>
                </a:solidFill>
                <a:latin typeface="Arial"/>
                <a:cs typeface="Arial"/>
              </a:rPr>
              <a:t>Option classes </a:t>
            </a:r>
            <a:r>
              <a:rPr lang="en-CA" sz="2400" dirty="0" smtClean="0">
                <a:solidFill>
                  <a:srgbClr val="0070C0"/>
                </a:solidFill>
                <a:latin typeface="Arial"/>
                <a:cs typeface="Arial"/>
              </a:rPr>
              <a:t>may have </a:t>
            </a:r>
            <a:r>
              <a:rPr lang="en-CA" sz="2400" dirty="0">
                <a:solidFill>
                  <a:srgbClr val="0070C0"/>
                </a:solidFill>
                <a:latin typeface="Arial"/>
                <a:cs typeface="Arial"/>
              </a:rPr>
              <a:t>students from different grades</a:t>
            </a:r>
            <a:endParaRPr lang="en-CA" sz="2400" dirty="0">
              <a:solidFill>
                <a:srgbClr val="0070C0"/>
              </a:solidFill>
              <a:latin typeface="Arial" pitchFamily="34" charset="0"/>
              <a:cs typeface="Arial" pitchFamily="34" charset="0"/>
            </a:endParaRPr>
          </a:p>
          <a:p>
            <a:pPr marL="342900" indent="-342900" algn="l">
              <a:lnSpc>
                <a:spcPct val="160000"/>
              </a:lnSpc>
              <a:buFont typeface="Arial"/>
              <a:buChar char="•"/>
            </a:pPr>
            <a:r>
              <a:rPr lang="en-CA" sz="2400" dirty="0">
                <a:solidFill>
                  <a:srgbClr val="0070C0"/>
                </a:solidFill>
                <a:latin typeface="Arial"/>
                <a:cs typeface="Arial"/>
              </a:rPr>
              <a:t>Opportunities in PE to integrate with other classes and activity choice </a:t>
            </a:r>
            <a:r>
              <a:rPr lang="en-CA" sz="2400" dirty="0" smtClean="0">
                <a:solidFill>
                  <a:srgbClr val="0070C0"/>
                </a:solidFill>
                <a:latin typeface="Arial"/>
                <a:cs typeface="Arial"/>
              </a:rPr>
              <a:t>days</a:t>
            </a:r>
          </a:p>
          <a:p>
            <a:pPr marL="342900" indent="-342900" algn="l">
              <a:lnSpc>
                <a:spcPct val="160000"/>
              </a:lnSpc>
              <a:buFont typeface="Arial"/>
              <a:buChar char="•"/>
            </a:pPr>
            <a:r>
              <a:rPr lang="en-CA" sz="2400" dirty="0" smtClean="0">
                <a:solidFill>
                  <a:srgbClr val="0070C0"/>
                </a:solidFill>
                <a:latin typeface="Arial"/>
                <a:cs typeface="Arial"/>
              </a:rPr>
              <a:t>Some options classes include: construction, foods, computer science, health care, design, art, tourism, environmental stewardship, etc. </a:t>
            </a:r>
            <a:endParaRPr lang="en-CA" sz="2400" dirty="0">
              <a:solidFill>
                <a:srgbClr val="0070C0"/>
              </a:solidFill>
              <a:latin typeface="Arial"/>
              <a:cs typeface="Arial"/>
            </a:endParaRPr>
          </a:p>
          <a:p>
            <a:pPr marL="342900" indent="-342900" algn="l">
              <a:lnSpc>
                <a:spcPct val="160000"/>
              </a:lnSpc>
              <a:buFont typeface="Arial"/>
              <a:buChar char="•"/>
            </a:pPr>
            <a:r>
              <a:rPr lang="en-CA" sz="2400" dirty="0">
                <a:solidFill>
                  <a:srgbClr val="0070C0"/>
                </a:solidFill>
                <a:latin typeface="Arial"/>
                <a:cs typeface="Arial"/>
              </a:rPr>
              <a:t>Athletics: soccer, basketball, cross-country running, volleyball, badminton, touch football, and track and field</a:t>
            </a:r>
            <a:endParaRPr lang="en-CA" sz="2400" dirty="0">
              <a:solidFill>
                <a:srgbClr val="0070C0"/>
              </a:solidFill>
              <a:latin typeface="Arial" pitchFamily="34" charset="0"/>
              <a:cs typeface="Arial" pitchFamily="34" charset="0"/>
            </a:endParaRPr>
          </a:p>
          <a:p>
            <a:pPr marL="342900" indent="-342900" algn="l">
              <a:lnSpc>
                <a:spcPct val="160000"/>
              </a:lnSpc>
              <a:buFont typeface="Arial"/>
              <a:buChar char="•"/>
            </a:pPr>
            <a:r>
              <a:rPr lang="en-CA" sz="2400" dirty="0">
                <a:solidFill>
                  <a:srgbClr val="0070C0"/>
                </a:solidFill>
                <a:latin typeface="Arial"/>
                <a:cs typeface="Arial"/>
              </a:rPr>
              <a:t>Clubs: Indigenous </a:t>
            </a:r>
            <a:r>
              <a:rPr lang="en-CA" sz="2400" dirty="0" smtClean="0">
                <a:solidFill>
                  <a:srgbClr val="0070C0"/>
                </a:solidFill>
                <a:latin typeface="Arial"/>
                <a:cs typeface="Arial"/>
              </a:rPr>
              <a:t>Club</a:t>
            </a:r>
            <a:r>
              <a:rPr lang="en-CA" sz="2400" dirty="0">
                <a:solidFill>
                  <a:srgbClr val="0070C0"/>
                </a:solidFill>
                <a:latin typeface="Arial"/>
                <a:cs typeface="Arial"/>
              </a:rPr>
              <a:t>, </a:t>
            </a:r>
            <a:r>
              <a:rPr lang="en-CA" sz="2400" dirty="0" smtClean="0">
                <a:solidFill>
                  <a:srgbClr val="0070C0"/>
                </a:solidFill>
                <a:latin typeface="Arial"/>
                <a:cs typeface="Arial"/>
              </a:rPr>
              <a:t>Pride Club, Student </a:t>
            </a:r>
            <a:r>
              <a:rPr lang="en-CA" sz="2400" dirty="0">
                <a:solidFill>
                  <a:srgbClr val="0070C0"/>
                </a:solidFill>
                <a:latin typeface="Arial"/>
                <a:cs typeface="Arial"/>
              </a:rPr>
              <a:t>Council Leadership, </a:t>
            </a:r>
            <a:r>
              <a:rPr lang="en-CA" sz="2400" dirty="0" smtClean="0">
                <a:solidFill>
                  <a:srgbClr val="0070C0"/>
                </a:solidFill>
                <a:latin typeface="Arial"/>
                <a:cs typeface="Arial"/>
              </a:rPr>
              <a:t>Board Games Club, </a:t>
            </a:r>
            <a:r>
              <a:rPr lang="en-CA" sz="2400" dirty="0">
                <a:solidFill>
                  <a:srgbClr val="0070C0"/>
                </a:solidFill>
                <a:latin typeface="Arial"/>
                <a:cs typeface="Arial"/>
              </a:rPr>
              <a:t>D</a:t>
            </a:r>
            <a:r>
              <a:rPr lang="en-CA" sz="2400" dirty="0" smtClean="0">
                <a:solidFill>
                  <a:srgbClr val="0070C0"/>
                </a:solidFill>
                <a:latin typeface="Arial"/>
                <a:cs typeface="Arial"/>
              </a:rPr>
              <a:t>rama </a:t>
            </a:r>
            <a:r>
              <a:rPr lang="en-CA" sz="2400" dirty="0">
                <a:solidFill>
                  <a:srgbClr val="0070C0"/>
                </a:solidFill>
                <a:latin typeface="Arial"/>
                <a:cs typeface="Arial"/>
              </a:rPr>
              <a:t>C</a:t>
            </a:r>
            <a:r>
              <a:rPr lang="en-CA" sz="2400" dirty="0" smtClean="0">
                <a:solidFill>
                  <a:srgbClr val="0070C0"/>
                </a:solidFill>
                <a:latin typeface="Arial"/>
                <a:cs typeface="Arial"/>
              </a:rPr>
              <a:t>lub</a:t>
            </a:r>
          </a:p>
          <a:p>
            <a:pPr marL="342900" indent="-342900" algn="l">
              <a:lnSpc>
                <a:spcPct val="160000"/>
              </a:lnSpc>
              <a:buFont typeface="Arial"/>
              <a:buChar char="•"/>
            </a:pPr>
            <a:r>
              <a:rPr lang="en-CA" sz="2400" dirty="0" smtClean="0">
                <a:solidFill>
                  <a:srgbClr val="0070C0"/>
                </a:solidFill>
                <a:latin typeface="Arial"/>
                <a:cs typeface="Arial"/>
              </a:rPr>
              <a:t>We do a school musical most years</a:t>
            </a:r>
            <a:endParaRPr lang="en" sz="2400" dirty="0">
              <a:solidFill>
                <a:schemeClr val="tx1"/>
              </a:solidFill>
              <a:latin typeface="Arial" pitchFamily="34" charset="0"/>
              <a:cs typeface="Arial" pitchFamily="34" charset="0"/>
            </a:endParaRPr>
          </a:p>
          <a:p>
            <a:pPr algn="l"/>
            <a:endParaRPr lang="en-US" sz="2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2997204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44624" cy="6858000"/>
          </a:xfrm>
          <a:prstGeom prst="rect">
            <a:avLst/>
          </a:prstGeom>
        </p:spPr>
      </p:pic>
      <p:sp>
        <p:nvSpPr>
          <p:cNvPr id="7" name="Content Placeholder 6"/>
          <p:cNvSpPr>
            <a:spLocks noGrp="1"/>
          </p:cNvSpPr>
          <p:nvPr>
            <p:ph idx="1"/>
          </p:nvPr>
        </p:nvSpPr>
        <p:spPr>
          <a:xfrm>
            <a:off x="2093080" y="1494378"/>
            <a:ext cx="6593719" cy="4796289"/>
          </a:xfrm>
        </p:spPr>
        <p:txBody>
          <a:bodyPr vert="horz" lIns="91440" tIns="45720" rIns="91440" bIns="45720" rtlCol="0" anchor="t">
            <a:normAutofit/>
          </a:bodyPr>
          <a:lstStyle/>
          <a:p>
            <a:pPr marL="0" indent="0" algn="ctr">
              <a:buNone/>
            </a:pPr>
            <a:r>
              <a:rPr lang="en-US" sz="4000">
                <a:latin typeface="Arial"/>
                <a:cs typeface="Arial"/>
              </a:rPr>
              <a:t>Thank </a:t>
            </a:r>
            <a:endParaRPr lang="en-US" sz="4000">
              <a:latin typeface="Arial" panose="020B0604020202020204" pitchFamily="34" charset="0"/>
              <a:cs typeface="Arial" panose="020B0604020202020204" pitchFamily="34" charset="0"/>
            </a:endParaRPr>
          </a:p>
          <a:p>
            <a:pPr marL="0" indent="0" algn="ctr">
              <a:buNone/>
            </a:pPr>
            <a:r>
              <a:rPr lang="en-US" sz="4000">
                <a:latin typeface="Arial"/>
                <a:cs typeface="Arial"/>
              </a:rPr>
              <a:t>You</a:t>
            </a:r>
          </a:p>
          <a:p>
            <a:pPr marL="0" indent="0" algn="ctr">
              <a:buNone/>
            </a:pPr>
            <a:endParaRPr lang="en-US">
              <a:latin typeface="Arial"/>
              <a:cs typeface="Arial"/>
            </a:endParaRPr>
          </a:p>
          <a:p>
            <a:pPr marL="0" indent="0" algn="ctr">
              <a:buNone/>
            </a:pPr>
            <a:r>
              <a:rPr lang="en-US">
                <a:latin typeface="Arial"/>
                <a:cs typeface="Arial"/>
              </a:rPr>
              <a:t>Please contact the school if you have any further questions or concerns </a:t>
            </a:r>
          </a:p>
        </p:txBody>
      </p:sp>
    </p:spTree>
    <p:extLst>
      <p:ext uri="{BB962C8B-B14F-4D97-AF65-F5344CB8AC3E}">
        <p14:creationId xmlns:p14="http://schemas.microsoft.com/office/powerpoint/2010/main" val="137483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ternative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txBox="1">
            <a:spLocks/>
          </p:cNvSpPr>
          <p:nvPr/>
        </p:nvSpPr>
        <p:spPr>
          <a:xfrm>
            <a:off x="3673929" y="870858"/>
            <a:ext cx="4934857" cy="513552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a:solidFill>
                  <a:srgbClr val="00B0F0"/>
                </a:solidFill>
                <a:latin typeface="Arial"/>
                <a:cs typeface="Arial"/>
              </a:rPr>
              <a:t>Why Alternative Programs</a:t>
            </a:r>
            <a:r>
              <a:rPr lang="en-US" sz="2800" b="1">
                <a:solidFill>
                  <a:srgbClr val="00B0F0"/>
                </a:solidFill>
                <a:latin typeface="Arial"/>
                <a:cs typeface="Arial"/>
              </a:rPr>
              <a:t>?</a:t>
            </a:r>
            <a:r>
              <a:rPr lang="en-US" sz="2200">
                <a:latin typeface="Arial" pitchFamily="34" charset="0"/>
                <a:cs typeface="Arial" pitchFamily="34" charset="0"/>
              </a:rPr>
              <a:t/>
            </a:r>
            <a:br>
              <a:rPr lang="en-US" sz="2200">
                <a:latin typeface="Arial" pitchFamily="34" charset="0"/>
                <a:cs typeface="Arial" pitchFamily="34" charset="0"/>
              </a:rPr>
            </a:br>
            <a:endParaRPr lang="en-US" sz="1400">
              <a:latin typeface="Arial" pitchFamily="34" charset="0"/>
              <a:cs typeface="Arial" pitchFamily="34" charset="0"/>
            </a:endParaRPr>
          </a:p>
          <a:p>
            <a:pPr>
              <a:buClr>
                <a:srgbClr val="00B0F0"/>
              </a:buClr>
              <a:buFont typeface="Wingdings" pitchFamily="2" charset="2"/>
              <a:buChar char="§"/>
            </a:pPr>
            <a:r>
              <a:rPr lang="en-CA" sz="2400">
                <a:latin typeface="Arial"/>
                <a:cs typeface="Arial"/>
              </a:rPr>
              <a:t>Providing families choices to meet the unique learning needs of each student</a:t>
            </a:r>
          </a:p>
          <a:p>
            <a:pPr>
              <a:buClr>
                <a:srgbClr val="00B0F0"/>
              </a:buClr>
              <a:buFont typeface="Wingdings" pitchFamily="2" charset="2"/>
              <a:buChar char="§"/>
            </a:pPr>
            <a:r>
              <a:rPr lang="en-CA" sz="2400">
                <a:latin typeface="Arial"/>
                <a:cs typeface="Arial"/>
              </a:rPr>
              <a:t>Programs focus on a particular language, culture, subject (Arts, Science), or teaching philosophy </a:t>
            </a:r>
            <a:endParaRPr lang="en-CA" sz="2400">
              <a:latin typeface="Arial" pitchFamily="34" charset="0"/>
              <a:cs typeface="Arial" pitchFamily="34" charset="0"/>
            </a:endParaRPr>
          </a:p>
          <a:p>
            <a:pPr>
              <a:buClr>
                <a:srgbClr val="00B0F0"/>
              </a:buClr>
              <a:buFont typeface="Wingdings" pitchFamily="2" charset="2"/>
              <a:buChar char="§"/>
            </a:pPr>
            <a:r>
              <a:rPr lang="en-CA" sz="2400">
                <a:latin typeface="Arial"/>
                <a:cs typeface="Arial"/>
              </a:rPr>
              <a:t>Informed choice is essential – what is THIS particular program about and how does it meet MY child’s needs?</a:t>
            </a:r>
          </a:p>
          <a:p>
            <a:pPr marL="0" indent="0">
              <a:buNone/>
            </a:pPr>
            <a:endParaRPr lang="en-US" sz="2200">
              <a:latin typeface="Arial"/>
              <a:cs typeface="Arial"/>
            </a:endParaRPr>
          </a:p>
        </p:txBody>
      </p:sp>
    </p:spTree>
    <p:extLst>
      <p:ext uri="{BB962C8B-B14F-4D97-AF65-F5344CB8AC3E}">
        <p14:creationId xmlns:p14="http://schemas.microsoft.com/office/powerpoint/2010/main" val="114597450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ernative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3673929" y="870858"/>
            <a:ext cx="4934857" cy="5135523"/>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a:solidFill>
                  <a:srgbClr val="00B0F0"/>
                </a:solidFill>
                <a:latin typeface="Arial"/>
                <a:cs typeface="Arial"/>
              </a:rPr>
              <a:t>Inform | Key Messages</a:t>
            </a:r>
            <a:r>
              <a:rPr lang="en-US" sz="2200">
                <a:latin typeface="Arial" pitchFamily="34" charset="0"/>
                <a:cs typeface="Arial" pitchFamily="34" charset="0"/>
              </a:rPr>
              <a:t/>
            </a:r>
            <a:br>
              <a:rPr lang="en-US" sz="2200">
                <a:latin typeface="Arial" pitchFamily="34" charset="0"/>
                <a:cs typeface="Arial" pitchFamily="34" charset="0"/>
              </a:rPr>
            </a:br>
            <a:endParaRPr lang="en-US" sz="2200">
              <a:latin typeface="Arial" pitchFamily="34" charset="0"/>
              <a:cs typeface="Arial" pitchFamily="34" charset="0"/>
            </a:endParaRPr>
          </a:p>
          <a:p>
            <a:pPr>
              <a:buClr>
                <a:srgbClr val="00B0F0"/>
              </a:buClr>
              <a:buFont typeface="Wingdings" pitchFamily="2" charset="2"/>
              <a:buChar char="§"/>
            </a:pPr>
            <a:r>
              <a:rPr lang="en-CA" sz="2400">
                <a:latin typeface="Arial"/>
                <a:cs typeface="Arial"/>
              </a:rPr>
              <a:t>Each program has unique features</a:t>
            </a:r>
          </a:p>
          <a:p>
            <a:pPr>
              <a:buClr>
                <a:srgbClr val="00B0F0"/>
              </a:buClr>
              <a:buFont typeface="Wingdings" pitchFamily="2" charset="2"/>
              <a:buChar char="§"/>
            </a:pPr>
            <a:r>
              <a:rPr lang="en-CA" sz="2400">
                <a:latin typeface="Arial"/>
                <a:cs typeface="Arial"/>
              </a:rPr>
              <a:t>Integrity of the program remains the same across sites</a:t>
            </a:r>
          </a:p>
          <a:p>
            <a:pPr>
              <a:buClr>
                <a:srgbClr val="00B0F0"/>
              </a:buClr>
              <a:buFont typeface="Wingdings" pitchFamily="2" charset="2"/>
              <a:buChar char="§"/>
            </a:pPr>
            <a:r>
              <a:rPr lang="en-CA" sz="2400">
                <a:latin typeface="Arial"/>
                <a:cs typeface="Arial"/>
              </a:rPr>
              <a:t>All sites follow Alberta Curriculum and Programs of Study with ATA certificated teachers</a:t>
            </a:r>
          </a:p>
          <a:p>
            <a:pPr>
              <a:buClr>
                <a:srgbClr val="00B0F0"/>
              </a:buClr>
              <a:buFont typeface="Wingdings" pitchFamily="2" charset="2"/>
              <a:buChar char="§"/>
            </a:pPr>
            <a:r>
              <a:rPr lang="en-CA" sz="2400">
                <a:latin typeface="Arial"/>
                <a:cs typeface="Arial"/>
              </a:rPr>
              <a:t>All schools requiring a lottery follow the CBE lottery process</a:t>
            </a:r>
          </a:p>
          <a:p>
            <a:pPr>
              <a:buClr>
                <a:srgbClr val="00B0F0"/>
              </a:buClr>
              <a:buFont typeface="Wingdings" pitchFamily="2" charset="2"/>
              <a:buChar char="§"/>
            </a:pPr>
            <a:r>
              <a:rPr lang="en-CA" sz="2400">
                <a:latin typeface="Arial"/>
                <a:cs typeface="Arial"/>
              </a:rPr>
              <a:t>Aligned with system timeframe for registration</a:t>
            </a:r>
          </a:p>
          <a:p>
            <a:pPr>
              <a:buClr>
                <a:srgbClr val="00B0F0"/>
              </a:buClr>
              <a:buFont typeface="Wingdings" pitchFamily="2" charset="2"/>
              <a:buChar char="§"/>
            </a:pPr>
            <a:r>
              <a:rPr lang="en-CA" sz="2400">
                <a:latin typeface="Arial"/>
                <a:cs typeface="Arial"/>
              </a:rPr>
              <a:t>There is a designated Alternative Program school for each home address</a:t>
            </a:r>
          </a:p>
          <a:p>
            <a:pPr marL="0" indent="0">
              <a:buNone/>
            </a:pPr>
            <a:endParaRPr lang="en-US" sz="2200">
              <a:latin typeface="Arial"/>
              <a:cs typeface="Arial"/>
            </a:endParaRPr>
          </a:p>
        </p:txBody>
      </p:sp>
    </p:spTree>
    <p:extLst>
      <p:ext uri="{BB962C8B-B14F-4D97-AF65-F5344CB8AC3E}">
        <p14:creationId xmlns:p14="http://schemas.microsoft.com/office/powerpoint/2010/main" val="359146965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ernative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3349214" y="870858"/>
            <a:ext cx="5727162" cy="5803074"/>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100" dirty="0">
                <a:solidFill>
                  <a:srgbClr val="00B0F0"/>
                </a:solidFill>
                <a:latin typeface="Arial"/>
                <a:cs typeface="Arial"/>
              </a:rPr>
              <a:t>Timeline | Registration/Lottery</a:t>
            </a:r>
            <a:r>
              <a:rPr lang="en-US" dirty="0">
                <a:latin typeface="Arial" pitchFamily="34" charset="0"/>
                <a:cs typeface="Arial" pitchFamily="34" charset="0"/>
              </a:rPr>
              <a:t/>
            </a:r>
            <a:br>
              <a:rPr lang="en-US" dirty="0">
                <a:latin typeface="Arial" pitchFamily="34" charset="0"/>
                <a:cs typeface="Arial" pitchFamily="34" charset="0"/>
              </a:rPr>
            </a:br>
            <a:endParaRPr lang="en-US" dirty="0">
              <a:ea typeface="+mn-lt"/>
              <a:cs typeface="+mn-lt"/>
            </a:endParaRPr>
          </a:p>
          <a:p>
            <a:pPr>
              <a:buFont typeface="Wingdings,Sans-Serif"/>
              <a:buChar char="§"/>
            </a:pPr>
            <a:r>
              <a:rPr lang="en-CA" sz="2600" dirty="0">
                <a:latin typeface="Arial" panose="020B0604020202020204" pitchFamily="34" charset="0"/>
                <a:cs typeface="Arial" panose="020B0604020202020204" pitchFamily="34" charset="0"/>
              </a:rPr>
              <a:t>Opens </a:t>
            </a:r>
            <a:r>
              <a:rPr lang="en-CA" sz="2600" dirty="0">
                <a:solidFill>
                  <a:srgbClr val="00B0F0"/>
                </a:solidFill>
                <a:latin typeface="Arial" panose="020B0604020202020204" pitchFamily="34" charset="0"/>
                <a:cs typeface="Arial" panose="020B0604020202020204" pitchFamily="34" charset="0"/>
              </a:rPr>
              <a:t>January 13, 2025 </a:t>
            </a:r>
          </a:p>
          <a:p>
            <a:pPr>
              <a:buFont typeface="Wingdings,Sans-Serif"/>
              <a:buChar char="§"/>
            </a:pPr>
            <a:r>
              <a:rPr lang="en-CA" sz="2600" dirty="0">
                <a:latin typeface="Arial" panose="020B0604020202020204" pitchFamily="34" charset="0"/>
                <a:cs typeface="Arial" panose="020B0604020202020204" pitchFamily="34" charset="0"/>
              </a:rPr>
              <a:t>Closed noon on Tuesday before Teachers’ Convention (</a:t>
            </a:r>
            <a:r>
              <a:rPr lang="en-CA" sz="2600" dirty="0">
                <a:solidFill>
                  <a:srgbClr val="00B0F0"/>
                </a:solidFill>
                <a:latin typeface="Arial" panose="020B0604020202020204" pitchFamily="34" charset="0"/>
                <a:cs typeface="Arial" panose="020B0604020202020204" pitchFamily="34" charset="0"/>
              </a:rPr>
              <a:t>February 11, 2025</a:t>
            </a:r>
            <a:r>
              <a:rPr lang="en-CA" sz="2600" dirty="0">
                <a:solidFill>
                  <a:srgbClr val="000000"/>
                </a:solidFill>
                <a:latin typeface="Arial" panose="020B0604020202020204" pitchFamily="34" charset="0"/>
                <a:cs typeface="Arial" panose="020B0604020202020204" pitchFamily="34" charset="0"/>
              </a:rPr>
              <a:t>)</a:t>
            </a:r>
            <a:endParaRPr lang="en-US" sz="2600" dirty="0">
              <a:latin typeface="Arial" panose="020B0604020202020204" pitchFamily="34" charset="0"/>
              <a:ea typeface="+mn-lt"/>
              <a:cs typeface="Arial" panose="020B0604020202020204" pitchFamily="34" charset="0"/>
            </a:endParaRPr>
          </a:p>
          <a:p>
            <a:pPr>
              <a:buFont typeface="Wingdings,Sans-Serif"/>
              <a:buChar char="§"/>
            </a:pPr>
            <a:r>
              <a:rPr lang="en-CA" sz="2600" dirty="0">
                <a:latin typeface="Arial" panose="020B0604020202020204" pitchFamily="34" charset="0"/>
                <a:cs typeface="Arial" panose="020B0604020202020204" pitchFamily="34" charset="0"/>
              </a:rPr>
              <a:t>Lottery drawn on Wednesday before Teachers’ Convention (</a:t>
            </a:r>
            <a:r>
              <a:rPr lang="en-CA" sz="2600" dirty="0">
                <a:solidFill>
                  <a:srgbClr val="00B0F0"/>
                </a:solidFill>
                <a:latin typeface="Arial" panose="020B0604020202020204" pitchFamily="34" charset="0"/>
                <a:cs typeface="Arial" panose="020B0604020202020204" pitchFamily="34" charset="0"/>
              </a:rPr>
              <a:t>February 12, 2025</a:t>
            </a:r>
            <a:r>
              <a:rPr lang="en-CA" sz="2600" dirty="0">
                <a:latin typeface="Arial" panose="020B0604020202020204" pitchFamily="34" charset="0"/>
                <a:cs typeface="Arial" panose="020B0604020202020204" pitchFamily="34" charset="0"/>
              </a:rPr>
              <a:t>)</a:t>
            </a:r>
            <a:endParaRPr lang="en-US" sz="2600" dirty="0">
              <a:latin typeface="Arial" panose="020B0604020202020204" pitchFamily="34" charset="0"/>
              <a:ea typeface="+mn-lt"/>
              <a:cs typeface="Arial" panose="020B0604020202020204" pitchFamily="34" charset="0"/>
            </a:endParaRPr>
          </a:p>
          <a:p>
            <a:pPr>
              <a:buFont typeface="Wingdings,Sans-Serif"/>
              <a:buChar char="§"/>
            </a:pPr>
            <a:r>
              <a:rPr lang="en-CA" sz="2600" dirty="0">
                <a:latin typeface="Arial" panose="020B0604020202020204" pitchFamily="34" charset="0"/>
                <a:cs typeface="Arial" panose="020B0604020202020204" pitchFamily="34" charset="0"/>
              </a:rPr>
              <a:t>Results of the lottery draw sent within 10 business days of the draw (</a:t>
            </a:r>
            <a:r>
              <a:rPr lang="en-CA" sz="2600" dirty="0">
                <a:solidFill>
                  <a:srgbClr val="00B0F0"/>
                </a:solidFill>
                <a:latin typeface="Arial" panose="020B0604020202020204" pitchFamily="34" charset="0"/>
                <a:cs typeface="Arial" panose="020B0604020202020204" pitchFamily="34" charset="0"/>
              </a:rPr>
              <a:t>February 27, 2025</a:t>
            </a:r>
            <a:r>
              <a:rPr lang="en-CA" sz="2600" dirty="0">
                <a:latin typeface="Arial" panose="020B0604020202020204" pitchFamily="34" charset="0"/>
                <a:cs typeface="Arial" panose="020B0604020202020204" pitchFamily="34" charset="0"/>
              </a:rPr>
              <a:t>)</a:t>
            </a:r>
            <a:endParaRPr lang="en-US" sz="2600" dirty="0">
              <a:latin typeface="Arial" panose="020B0604020202020204" pitchFamily="34" charset="0"/>
              <a:ea typeface="+mn-lt"/>
              <a:cs typeface="Arial" panose="020B0604020202020204" pitchFamily="34" charset="0"/>
            </a:endParaRPr>
          </a:p>
          <a:p>
            <a:pPr>
              <a:buFont typeface="Wingdings,Sans-Serif"/>
              <a:buChar char="§"/>
            </a:pPr>
            <a:r>
              <a:rPr lang="en-CA" sz="2600" dirty="0">
                <a:latin typeface="Arial" panose="020B0604020202020204" pitchFamily="34" charset="0"/>
                <a:cs typeface="Arial" panose="020B0604020202020204" pitchFamily="34" charset="0"/>
              </a:rPr>
              <a:t>Parents must accept/decline within 10 business days from the date of the acceptance letter </a:t>
            </a:r>
          </a:p>
          <a:p>
            <a:pPr>
              <a:buFont typeface="Wingdings,Sans-Serif"/>
              <a:buChar char="§"/>
            </a:pPr>
            <a:r>
              <a:rPr lang="en-CA" sz="2600" dirty="0">
                <a:effectLst/>
                <a:latin typeface="Arial" panose="020B0604020202020204" pitchFamily="34" charset="0"/>
                <a:ea typeface="Times New Roman" panose="02020603050405020304" pitchFamily="18" charset="0"/>
                <a:cs typeface="Arial" panose="020B0604020202020204" pitchFamily="34" charset="0"/>
              </a:rPr>
              <a:t>If you have applied to more than one program that is in Lottery, please wait until you have heard your Lottery results from all the schools before accepting one</a:t>
            </a:r>
            <a:endParaRPr lang="en-CA" sz="2600" dirty="0">
              <a:latin typeface="Arial" panose="020B0604020202020204" pitchFamily="34" charset="0"/>
              <a:cs typeface="Arial" panose="020B0604020202020204" pitchFamily="34" charset="0"/>
            </a:endParaRPr>
          </a:p>
          <a:p>
            <a:pPr marL="0" indent="0">
              <a:buNone/>
            </a:pPr>
            <a:endParaRPr lang="en-US" sz="2800" dirty="0">
              <a:latin typeface="Arial"/>
              <a:cs typeface="Arial"/>
            </a:endParaRPr>
          </a:p>
        </p:txBody>
      </p:sp>
    </p:spTree>
    <p:extLst>
      <p:ext uri="{BB962C8B-B14F-4D97-AF65-F5344CB8AC3E}">
        <p14:creationId xmlns:p14="http://schemas.microsoft.com/office/powerpoint/2010/main" val="22210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ternative4-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2"/>
          <p:cNvSpPr txBox="1">
            <a:spLocks/>
          </p:cNvSpPr>
          <p:nvPr/>
        </p:nvSpPr>
        <p:spPr>
          <a:xfrm>
            <a:off x="3673929" y="870857"/>
            <a:ext cx="4934857" cy="569619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00B0F0"/>
                </a:solidFill>
                <a:latin typeface="Arial"/>
                <a:cs typeface="Arial"/>
              </a:rPr>
              <a:t>Inform | Lottery Process</a:t>
            </a:r>
            <a:r>
              <a:rPr lang="en-US" sz="2800" dirty="0">
                <a:latin typeface="Arial"/>
                <a:cs typeface="Arial"/>
              </a:rPr>
              <a:t/>
            </a:r>
            <a:br>
              <a:rPr lang="en-US" sz="2800" dirty="0">
                <a:latin typeface="Arial"/>
                <a:cs typeface="Arial"/>
              </a:rPr>
            </a:br>
            <a:endParaRPr lang="en-US" sz="2800" dirty="0">
              <a:latin typeface="Arial"/>
              <a:cs typeface="Arial"/>
            </a:endParaRPr>
          </a:p>
          <a:p>
            <a:pPr>
              <a:buClr>
                <a:srgbClr val="00B0F0"/>
              </a:buClr>
              <a:buFont typeface="Wingdings" pitchFamily="2" charset="2"/>
              <a:buChar char="§"/>
            </a:pPr>
            <a:r>
              <a:rPr lang="en-CA" sz="1000" dirty="0">
                <a:latin typeface="Arial"/>
                <a:cs typeface="Arial"/>
              </a:rPr>
              <a:t>Where a program is oversubscribed the lottery process will be employed</a:t>
            </a:r>
          </a:p>
          <a:p>
            <a:pPr>
              <a:buClr>
                <a:srgbClr val="00B0F0"/>
              </a:buClr>
              <a:buFont typeface="Wingdings" pitchFamily="2" charset="2"/>
              <a:buChar char="§"/>
            </a:pPr>
            <a:r>
              <a:rPr lang="en-CA" sz="1000" dirty="0">
                <a:latin typeface="Arial"/>
                <a:cs typeface="Arial"/>
              </a:rPr>
              <a:t>Registrations are categorized using 3 priorities:</a:t>
            </a:r>
          </a:p>
          <a:p>
            <a:pPr marL="0" indent="0">
              <a:buNone/>
            </a:pPr>
            <a:endParaRPr lang="en-US" sz="2200" dirty="0">
              <a:latin typeface="Arial"/>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839" y="2229534"/>
            <a:ext cx="5609035" cy="3824029"/>
          </a:xfrm>
          <a:prstGeom prst="rect">
            <a:avLst/>
          </a:prstGeom>
        </p:spPr>
      </p:pic>
      <p:sp>
        <p:nvSpPr>
          <p:cNvPr id="5" name="Rectangle 4"/>
          <p:cNvSpPr/>
          <p:nvPr/>
        </p:nvSpPr>
        <p:spPr>
          <a:xfrm>
            <a:off x="3673928" y="5822731"/>
            <a:ext cx="5354483" cy="461665"/>
          </a:xfrm>
          <a:prstGeom prst="rect">
            <a:avLst/>
          </a:prstGeom>
        </p:spPr>
        <p:txBody>
          <a:bodyPr wrap="square">
            <a:spAutoFit/>
          </a:bodyPr>
          <a:lstStyle/>
          <a:p>
            <a:pPr>
              <a:buClr>
                <a:srgbClr val="00B0F0"/>
              </a:buClr>
              <a:buFont typeface="Wingdings" pitchFamily="2" charset="2"/>
              <a:buChar char="§"/>
            </a:pPr>
            <a:r>
              <a:rPr lang="en-CA" sz="1200" dirty="0">
                <a:latin typeface="Arial"/>
                <a:cs typeface="Arial"/>
              </a:rPr>
              <a:t>Notification of acceptance in your </a:t>
            </a:r>
            <a:r>
              <a:rPr lang="en-CA" sz="1200" dirty="0" err="1">
                <a:latin typeface="Arial"/>
                <a:cs typeface="Arial"/>
              </a:rPr>
              <a:t>SchoolEngage</a:t>
            </a:r>
            <a:r>
              <a:rPr lang="en-CA" sz="1200" dirty="0">
                <a:latin typeface="Arial"/>
                <a:cs typeface="Arial"/>
              </a:rPr>
              <a:t> account within 10 business days after the lottery (</a:t>
            </a:r>
            <a:r>
              <a:rPr lang="en-CA" sz="1200" dirty="0">
                <a:solidFill>
                  <a:srgbClr val="00B0F0"/>
                </a:solidFill>
                <a:latin typeface="Arial"/>
                <a:cs typeface="Arial"/>
              </a:rPr>
              <a:t>February 27, 2025</a:t>
            </a:r>
            <a:r>
              <a:rPr lang="en-CA" sz="1200" dirty="0">
                <a:latin typeface="Arial"/>
                <a:cs typeface="Arial"/>
              </a:rPr>
              <a:t>)</a:t>
            </a:r>
          </a:p>
        </p:txBody>
      </p:sp>
    </p:spTree>
    <p:extLst>
      <p:ext uri="{BB962C8B-B14F-4D97-AF65-F5344CB8AC3E}">
        <p14:creationId xmlns:p14="http://schemas.microsoft.com/office/powerpoint/2010/main" val="123602771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ternative4-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ubtitle 2"/>
          <p:cNvSpPr txBox="1">
            <a:spLocks/>
          </p:cNvSpPr>
          <p:nvPr/>
        </p:nvSpPr>
        <p:spPr>
          <a:xfrm>
            <a:off x="3595997" y="117516"/>
            <a:ext cx="5259496" cy="569619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solidFill>
                  <a:srgbClr val="00B0F0"/>
                </a:solidFill>
                <a:latin typeface="Arial"/>
                <a:cs typeface="Arial"/>
              </a:rPr>
              <a:t>School Engage | Expression of Interest</a:t>
            </a:r>
            <a:r>
              <a:rPr lang="en-US" sz="2800">
                <a:latin typeface="Arial"/>
                <a:cs typeface="Arial"/>
              </a:rPr>
              <a:t/>
            </a:r>
            <a:br>
              <a:rPr lang="en-US" sz="2800">
                <a:latin typeface="Arial"/>
                <a:cs typeface="Arial"/>
              </a:rPr>
            </a:br>
            <a:endParaRPr lang="en-US" sz="2800">
              <a:latin typeface="Arial"/>
              <a:cs typeface="Arial"/>
            </a:endParaRPr>
          </a:p>
          <a:p>
            <a:pPr>
              <a:buClr>
                <a:srgbClr val="00B0F0"/>
              </a:buClr>
              <a:buFont typeface="Wingdings" pitchFamily="2" charset="2"/>
              <a:buChar char="§"/>
            </a:pPr>
            <a:endParaRPr lang="en-CA" sz="2400">
              <a:latin typeface="Arial"/>
              <a:cs typeface="Arial"/>
            </a:endParaRPr>
          </a:p>
          <a:p>
            <a:pPr marL="0" indent="0">
              <a:buNone/>
            </a:pPr>
            <a:endParaRPr lang="en-US" sz="2200">
              <a:latin typeface="Arial"/>
              <a:cs typeface="Arial"/>
            </a:endParaRPr>
          </a:p>
        </p:txBody>
      </p:sp>
      <p:sp>
        <p:nvSpPr>
          <p:cNvPr id="6" name="TextBox 5">
            <a:extLst>
              <a:ext uri="{FF2B5EF4-FFF2-40B4-BE49-F238E27FC236}">
                <a16:creationId xmlns:a16="http://schemas.microsoft.com/office/drawing/2014/main" id="{DFFD1C8B-54BE-6033-AA36-CC54235A05F8}"/>
              </a:ext>
            </a:extLst>
          </p:cNvPr>
          <p:cNvSpPr txBox="1"/>
          <p:nvPr/>
        </p:nvSpPr>
        <p:spPr>
          <a:xfrm>
            <a:off x="3740726" y="5487698"/>
            <a:ext cx="50460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Please ensure you fill out ALL sections of School Engage when registering, uploading all pertinent documents helps streamline the registration process.</a:t>
            </a:r>
            <a:endParaRPr lang="en-US">
              <a:latin typeface="Arial"/>
            </a:endParaRPr>
          </a:p>
        </p:txBody>
      </p:sp>
      <p:pic>
        <p:nvPicPr>
          <p:cNvPr id="9" name="Picture 8">
            <a:extLst>
              <a:ext uri="{FF2B5EF4-FFF2-40B4-BE49-F238E27FC236}">
                <a16:creationId xmlns:a16="http://schemas.microsoft.com/office/drawing/2014/main" id="{29D7F4B8-CE09-AEE4-C1E1-06154A1BE286}"/>
              </a:ext>
            </a:extLst>
          </p:cNvPr>
          <p:cNvPicPr>
            <a:picLocks noChangeAspect="1"/>
          </p:cNvPicPr>
          <p:nvPr/>
        </p:nvPicPr>
        <p:blipFill>
          <a:blip r:embed="rId4"/>
          <a:stretch>
            <a:fillRect/>
          </a:stretch>
        </p:blipFill>
        <p:spPr>
          <a:xfrm>
            <a:off x="4653306" y="1287101"/>
            <a:ext cx="3016690" cy="4283798"/>
          </a:xfrm>
          <a:prstGeom prst="rect">
            <a:avLst/>
          </a:prstGeom>
        </p:spPr>
      </p:pic>
    </p:spTree>
    <p:extLst>
      <p:ext uri="{BB962C8B-B14F-4D97-AF65-F5344CB8AC3E}">
        <p14:creationId xmlns:p14="http://schemas.microsoft.com/office/powerpoint/2010/main" val="395960066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fontScale="85000" lnSpcReduction="10000"/>
          </a:bodyPr>
          <a:lstStyle/>
          <a:p>
            <a:pPr algn="l"/>
            <a:r>
              <a:rPr lang="en-US" sz="3600">
                <a:solidFill>
                  <a:srgbClr val="00B0F0"/>
                </a:solidFill>
                <a:latin typeface="Arial"/>
                <a:cs typeface="Arial"/>
              </a:rPr>
              <a:t>Inform | Transportation </a:t>
            </a:r>
            <a:r>
              <a:rPr lang="en-US" sz="2200">
                <a:latin typeface="Arial" pitchFamily="34" charset="0"/>
                <a:cs typeface="Arial" pitchFamily="34" charset="0"/>
              </a:rPr>
              <a:t/>
            </a:r>
            <a:br>
              <a:rPr lang="en-US" sz="2200">
                <a:latin typeface="Arial" pitchFamily="34" charset="0"/>
                <a:cs typeface="Arial" pitchFamily="34" charset="0"/>
              </a:rPr>
            </a:br>
            <a:endParaRPr lang="en-US" sz="2200">
              <a:solidFill>
                <a:schemeClr val="tx1"/>
              </a:solidFill>
              <a:latin typeface="Arial" pitchFamily="34" charset="0"/>
              <a:cs typeface="Arial" pitchFamily="34" charset="0"/>
            </a:endParaRPr>
          </a:p>
          <a:p>
            <a:pPr marL="342900" indent="-342900" algn="l">
              <a:buFont typeface="Wingdings,Sans-Serif" pitchFamily="2" charset="2"/>
              <a:buChar char="§"/>
            </a:pPr>
            <a:r>
              <a:rPr lang="en-CA" sz="2000">
                <a:solidFill>
                  <a:schemeClr val="tx1"/>
                </a:solidFill>
                <a:latin typeface="Arial"/>
                <a:cs typeface="Arial"/>
              </a:rPr>
              <a:t>K-5 yellow bus transportation provided following CBE congregated stop guidelines for alternative programs</a:t>
            </a:r>
            <a:endParaRPr lang="en-US" sz="2000">
              <a:solidFill>
                <a:schemeClr val="tx1"/>
              </a:solidFill>
              <a:latin typeface="Arial"/>
              <a:cs typeface="Arial"/>
            </a:endParaRPr>
          </a:p>
          <a:p>
            <a:pPr marL="342900" indent="-342900" algn="l">
              <a:buFont typeface="Wingdings,Sans-Serif" pitchFamily="2" charset="2"/>
              <a:buChar char="§"/>
            </a:pPr>
            <a:r>
              <a:rPr lang="en-CA" sz="2000">
                <a:solidFill>
                  <a:schemeClr val="tx1"/>
                </a:solidFill>
                <a:latin typeface="Arial"/>
                <a:cs typeface="Arial"/>
              </a:rPr>
              <a:t>transportation for grades 6-9 may be offered through congregated yellow bus stops or Calgary Transit (no rebates are provided)</a:t>
            </a:r>
            <a:endParaRPr lang="en-US" sz="2000">
              <a:solidFill>
                <a:schemeClr val="tx1"/>
              </a:solidFill>
              <a:latin typeface="Arial"/>
              <a:cs typeface="Arial"/>
            </a:endParaRPr>
          </a:p>
          <a:p>
            <a:pPr marL="342900" indent="-342900" algn="l">
              <a:buFont typeface="Wingdings,Sans-Serif" pitchFamily="2" charset="2"/>
              <a:buChar char="§"/>
            </a:pPr>
            <a:r>
              <a:rPr lang="en-CA" sz="2000">
                <a:solidFill>
                  <a:schemeClr val="tx1"/>
                </a:solidFill>
                <a:latin typeface="Arial"/>
                <a:cs typeface="Arial"/>
              </a:rPr>
              <a:t>parents pay an annual fee for CBE yellow bus service or purchase monthly Calgary Transit passes </a:t>
            </a:r>
            <a:endParaRPr lang="en-US" sz="2000">
              <a:solidFill>
                <a:schemeClr val="tx1"/>
              </a:solidFill>
              <a:latin typeface="Arial"/>
              <a:cs typeface="Arial"/>
            </a:endParaRPr>
          </a:p>
          <a:p>
            <a:pPr marL="342900" indent="-342900" algn="l">
              <a:buFont typeface="Wingdings,Sans-Serif" pitchFamily="2" charset="2"/>
              <a:buChar char="§"/>
            </a:pPr>
            <a:r>
              <a:rPr lang="en-CA" sz="2000">
                <a:solidFill>
                  <a:schemeClr val="tx1"/>
                </a:solidFill>
                <a:latin typeface="Arial"/>
                <a:cs typeface="Arial"/>
              </a:rPr>
              <a:t>Congregated stops are reviewed annually and informed by pre-registration for transportation, online through </a:t>
            </a:r>
            <a:r>
              <a:rPr lang="en-CA" sz="2000" b="1" err="1">
                <a:solidFill>
                  <a:srgbClr val="0070C0"/>
                </a:solidFill>
                <a:latin typeface="Arial"/>
                <a:cs typeface="Arial"/>
              </a:rPr>
              <a:t>MyCBE</a:t>
            </a:r>
            <a:r>
              <a:rPr lang="en-CA" sz="2000" b="1">
                <a:solidFill>
                  <a:srgbClr val="0070C0"/>
                </a:solidFill>
                <a:latin typeface="Arial"/>
                <a:cs typeface="Arial"/>
              </a:rPr>
              <a:t>/PowerSchool</a:t>
            </a:r>
            <a:r>
              <a:rPr lang="en-CA" sz="2000">
                <a:solidFill>
                  <a:schemeClr val="tx1"/>
                </a:solidFill>
                <a:latin typeface="Arial"/>
                <a:cs typeface="Arial"/>
              </a:rPr>
              <a:t> </a:t>
            </a:r>
          </a:p>
          <a:p>
            <a:pPr marL="342900" indent="-342900" algn="l">
              <a:buFont typeface="Wingdings,Sans-Serif" pitchFamily="2" charset="2"/>
              <a:buChar char="§"/>
            </a:pPr>
            <a:r>
              <a:rPr lang="en-CA" sz="2000">
                <a:solidFill>
                  <a:schemeClr val="tx1"/>
                </a:solidFill>
                <a:latin typeface="Arial"/>
                <a:cs typeface="Arial"/>
              </a:rPr>
              <a:t>Congregated stops may not be within walking distance and alternate arrangements may be required to access the congregated stop</a:t>
            </a:r>
          </a:p>
          <a:p>
            <a:pPr marL="342900" indent="-342900" algn="l">
              <a:buFont typeface="Wingdings,Sans-Serif" pitchFamily="2" charset="2"/>
              <a:buChar char="§"/>
            </a:pPr>
            <a:endParaRPr lang="en-CA" sz="1400">
              <a:solidFill>
                <a:srgbClr val="000000"/>
              </a:solidFill>
              <a:latin typeface="Arial"/>
              <a:cs typeface="Arial"/>
            </a:endParaRPr>
          </a:p>
          <a:p>
            <a:pPr marL="342900" indent="-342900" algn="l">
              <a:buClr>
                <a:srgbClr val="00B0F0"/>
              </a:buClr>
              <a:buFont typeface="Wingdings" pitchFamily="2" charset="2"/>
              <a:buChar char="§"/>
            </a:pPr>
            <a:endParaRPr lang="en-CA" sz="2400">
              <a:solidFill>
                <a:schemeClr val="tx1"/>
              </a:solidFill>
              <a:latin typeface="Arial"/>
              <a:cs typeface="Arial"/>
            </a:endParaRPr>
          </a:p>
          <a:p>
            <a:pPr algn="l"/>
            <a:endParaRPr lang="en-US" sz="2200">
              <a:latin typeface="Arial"/>
              <a:cs typeface="Arial"/>
            </a:endParaRPr>
          </a:p>
        </p:txBody>
      </p:sp>
    </p:spTree>
    <p:extLst>
      <p:ext uri="{BB962C8B-B14F-4D97-AF65-F5344CB8AC3E}">
        <p14:creationId xmlns:p14="http://schemas.microsoft.com/office/powerpoint/2010/main" val="423121568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extLst>
    <p:ext uri="{6950BFC3-D8DA-4A85-94F7-54DA5524770B}">
      <p188:commentRel xmlns=""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C-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3673929" y="870858"/>
            <a:ext cx="4934857" cy="5135523"/>
          </a:xfrm>
        </p:spPr>
        <p:txBody>
          <a:bodyPr anchor="t">
            <a:normAutofit lnSpcReduction="10000"/>
          </a:bodyPr>
          <a:lstStyle/>
          <a:p>
            <a:pPr algn="l"/>
            <a:r>
              <a:rPr lang="en-US" sz="2800" dirty="0">
                <a:solidFill>
                  <a:srgbClr val="00B0F0"/>
                </a:solidFill>
                <a:latin typeface="Arial"/>
                <a:cs typeface="Arial"/>
              </a:rPr>
              <a:t>Elements of the TLC Program:</a:t>
            </a:r>
            <a:r>
              <a:rPr lang="en-US" sz="2200" dirty="0">
                <a:latin typeface="Arial" pitchFamily="34" charset="0"/>
                <a:cs typeface="Arial" pitchFamily="34" charset="0"/>
              </a:rPr>
              <a:t/>
            </a:r>
            <a:br>
              <a:rPr lang="en-US" sz="2200" dirty="0">
                <a:latin typeface="Arial" pitchFamily="34" charset="0"/>
                <a:cs typeface="Arial" pitchFamily="34" charset="0"/>
              </a:rPr>
            </a:br>
            <a:endParaRPr lang="en-US" sz="2200" dirty="0">
              <a:solidFill>
                <a:schemeClr val="tx1"/>
              </a:solidFill>
              <a:latin typeface="Arial" pitchFamily="34" charset="0"/>
              <a:cs typeface="Arial" pitchFamily="34" charset="0"/>
            </a:endParaRPr>
          </a:p>
          <a:p>
            <a:pPr marL="342900" indent="-342900" algn="l">
              <a:buClr>
                <a:srgbClr val="00B0F0"/>
              </a:buClr>
              <a:buFont typeface="Wingdings" pitchFamily="2" charset="2"/>
              <a:buChar char="§"/>
            </a:pPr>
            <a:r>
              <a:rPr lang="en-CA" sz="2400" dirty="0">
                <a:solidFill>
                  <a:schemeClr val="tx1"/>
                </a:solidFill>
                <a:latin typeface="Arial"/>
                <a:cs typeface="Arial"/>
              </a:rPr>
              <a:t>character education</a:t>
            </a:r>
          </a:p>
          <a:p>
            <a:pPr marL="342900" indent="-342900" algn="l">
              <a:buClr>
                <a:srgbClr val="00B0F0"/>
              </a:buClr>
              <a:buFont typeface="Wingdings" pitchFamily="2" charset="2"/>
              <a:buChar char="§"/>
            </a:pPr>
            <a:r>
              <a:rPr lang="en-CA" sz="2400" dirty="0">
                <a:solidFill>
                  <a:schemeClr val="tx1"/>
                </a:solidFill>
                <a:latin typeface="Arial"/>
                <a:cs typeface="Arial"/>
              </a:rPr>
              <a:t>whole group instruction</a:t>
            </a:r>
          </a:p>
          <a:p>
            <a:pPr marL="342900" indent="-342900" algn="l">
              <a:buClr>
                <a:srgbClr val="00B0F0"/>
              </a:buClr>
              <a:buFont typeface="Wingdings" pitchFamily="2" charset="2"/>
              <a:buChar char="§"/>
            </a:pPr>
            <a:r>
              <a:rPr lang="en-CA" sz="2400" dirty="0">
                <a:solidFill>
                  <a:schemeClr val="tx1"/>
                </a:solidFill>
                <a:latin typeface="Arial"/>
                <a:cs typeface="Arial"/>
              </a:rPr>
              <a:t>academic </a:t>
            </a:r>
            <a:r>
              <a:rPr lang="en-CA" sz="2400" dirty="0" smtClean="0">
                <a:solidFill>
                  <a:schemeClr val="tx1"/>
                </a:solidFill>
                <a:latin typeface="Arial"/>
                <a:cs typeface="Arial"/>
              </a:rPr>
              <a:t>enrichment</a:t>
            </a:r>
          </a:p>
          <a:p>
            <a:pPr marL="342900" indent="-342900" algn="l">
              <a:buClr>
                <a:srgbClr val="00B0F0"/>
              </a:buClr>
              <a:buFont typeface="Wingdings" pitchFamily="2" charset="2"/>
              <a:buChar char="§"/>
            </a:pPr>
            <a:r>
              <a:rPr lang="en-CA" sz="2400" dirty="0" smtClean="0">
                <a:solidFill>
                  <a:schemeClr val="tx1"/>
                </a:solidFill>
                <a:latin typeface="Arial"/>
                <a:cs typeface="Arial"/>
              </a:rPr>
              <a:t>mandatory French as a Second Language </a:t>
            </a:r>
          </a:p>
          <a:p>
            <a:pPr marL="342900" indent="-342900" algn="l">
              <a:buClr>
                <a:srgbClr val="00B0F0"/>
              </a:buClr>
              <a:buFont typeface="Wingdings" pitchFamily="2" charset="2"/>
              <a:buChar char="§"/>
            </a:pPr>
            <a:r>
              <a:rPr lang="en-CA" sz="2400" dirty="0" smtClean="0">
                <a:solidFill>
                  <a:schemeClr val="tx1"/>
                </a:solidFill>
                <a:latin typeface="Arial"/>
                <a:cs typeface="Arial"/>
              </a:rPr>
              <a:t>singing </a:t>
            </a:r>
            <a:r>
              <a:rPr lang="en-CA" sz="2400" dirty="0">
                <a:solidFill>
                  <a:schemeClr val="tx1"/>
                </a:solidFill>
                <a:latin typeface="Arial"/>
                <a:cs typeface="Arial"/>
              </a:rPr>
              <a:t>of </a:t>
            </a:r>
            <a:r>
              <a:rPr lang="en-CA" sz="2400" i="1" dirty="0">
                <a:solidFill>
                  <a:schemeClr val="tx1"/>
                </a:solidFill>
                <a:latin typeface="Arial"/>
                <a:cs typeface="Arial"/>
              </a:rPr>
              <a:t>O </a:t>
            </a:r>
            <a:r>
              <a:rPr lang="en-CA" sz="2400" i="1" dirty="0" smtClean="0">
                <a:solidFill>
                  <a:schemeClr val="tx1"/>
                </a:solidFill>
                <a:latin typeface="Arial"/>
                <a:cs typeface="Arial"/>
              </a:rPr>
              <a:t>Canada</a:t>
            </a:r>
            <a:r>
              <a:rPr lang="en-CA" sz="2400" dirty="0">
                <a:solidFill>
                  <a:schemeClr val="tx1"/>
                </a:solidFill>
                <a:latin typeface="Arial"/>
                <a:cs typeface="Arial"/>
              </a:rPr>
              <a:t> </a:t>
            </a:r>
          </a:p>
          <a:p>
            <a:pPr marL="342900" indent="-342900" algn="l">
              <a:buClr>
                <a:srgbClr val="00B0F0"/>
              </a:buClr>
              <a:buFont typeface="Wingdings" pitchFamily="2" charset="2"/>
              <a:buChar char="§"/>
            </a:pPr>
            <a:r>
              <a:rPr lang="en-CA" sz="2400" dirty="0">
                <a:solidFill>
                  <a:schemeClr val="tx1"/>
                </a:solidFill>
                <a:latin typeface="Arial"/>
                <a:cs typeface="Arial"/>
              </a:rPr>
              <a:t>mandatory school uniform</a:t>
            </a:r>
          </a:p>
          <a:p>
            <a:pPr marL="342900" indent="-342900" algn="l">
              <a:buClr>
                <a:srgbClr val="00B0F0"/>
              </a:buClr>
              <a:buFont typeface="Wingdings" pitchFamily="2" charset="2"/>
              <a:buChar char="§"/>
            </a:pPr>
            <a:r>
              <a:rPr lang="en-CA" sz="2400" dirty="0">
                <a:solidFill>
                  <a:schemeClr val="tx1"/>
                </a:solidFill>
                <a:latin typeface="Arial"/>
                <a:cs typeface="Arial"/>
              </a:rPr>
              <a:t>TLC Program ends in Grade 9</a:t>
            </a:r>
          </a:p>
          <a:p>
            <a:pPr marL="342900" indent="-342900" algn="l">
              <a:buClr>
                <a:srgbClr val="00B0F0"/>
              </a:buClr>
              <a:buFont typeface="Wingdings" pitchFamily="2" charset="2"/>
              <a:buChar char="§"/>
            </a:pPr>
            <a:r>
              <a:rPr lang="en-CA" sz="2400" dirty="0">
                <a:solidFill>
                  <a:schemeClr val="tx1"/>
                </a:solidFill>
                <a:latin typeface="Arial"/>
                <a:cs typeface="Arial"/>
              </a:rPr>
              <a:t>Has daily homework expectations in grades 1-9</a:t>
            </a:r>
          </a:p>
          <a:p>
            <a:pPr algn="l"/>
            <a:endParaRPr lang="en-US" sz="2200" dirty="0">
              <a:latin typeface="Arial"/>
              <a:cs typeface="Arial"/>
            </a:endParaRPr>
          </a:p>
        </p:txBody>
      </p:sp>
    </p:spTree>
    <p:extLst>
      <p:ext uri="{BB962C8B-B14F-4D97-AF65-F5344CB8AC3E}">
        <p14:creationId xmlns:p14="http://schemas.microsoft.com/office/powerpoint/2010/main" val="111613161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8B639D06EF7B4B9DABA4786237BC58" ma:contentTypeVersion="18" ma:contentTypeDescription="Create a new document." ma:contentTypeScope="" ma:versionID="505926c174898df9bcea9f8af4918a75">
  <xsd:schema xmlns:xsd="http://www.w3.org/2001/XMLSchema" xmlns:xs="http://www.w3.org/2001/XMLSchema" xmlns:p="http://schemas.microsoft.com/office/2006/metadata/properties" xmlns:ns3="7b40d38c-24a5-47af-8fa9-e4f094979b00" xmlns:ns4="c8a90e80-4969-4f01-b3ab-64d13f91db78" targetNamespace="http://schemas.microsoft.com/office/2006/metadata/properties" ma:root="true" ma:fieldsID="c8d3dca7d3779ae4a9c690b44bd3ab28" ns3:_="" ns4:_="">
    <xsd:import namespace="7b40d38c-24a5-47af-8fa9-e4f094979b00"/>
    <xsd:import namespace="c8a90e80-4969-4f01-b3ab-64d13f91db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MediaServiceSearchProperties" minOccurs="0"/>
                <xsd:element ref="ns3:MediaServiceObjectDetectorVersions" minOccurs="0"/>
                <xsd:element ref="ns3:MediaServiceSystem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0d38c-24a5-47af-8fa9-e4f094979b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a90e80-4969-4f01-b3ab-64d13f91db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8a90e80-4969-4f01-b3ab-64d13f91db78">
      <UserInfo>
        <DisplayName>Austin, Tiffany A</DisplayName>
        <AccountId>637</AccountId>
        <AccountType/>
      </UserInfo>
      <UserInfo>
        <DisplayName>Becker, Stephen R</DisplayName>
        <AccountId>628</AccountId>
        <AccountType/>
      </UserInfo>
      <UserInfo>
        <DisplayName>Bettesworth, Leanne</DisplayName>
        <AccountId>142</AccountId>
        <AccountType/>
      </UserInfo>
      <UserInfo>
        <DisplayName>Caso-Gustafson, Alexandra</DisplayName>
        <AccountId>310</AccountId>
        <AccountType/>
      </UserInfo>
      <UserInfo>
        <DisplayName>Mattersdorfer, Frederick J</DisplayName>
        <AccountId>523</AccountId>
        <AccountType/>
      </UserInfo>
      <UserInfo>
        <DisplayName>McCoag, Therese A</DisplayName>
        <AccountId>340</AccountId>
        <AccountType/>
      </UserInfo>
      <UserInfo>
        <DisplayName>Papoff, L R Ruth</DisplayName>
        <AccountId>187</AccountId>
        <AccountType/>
      </UserInfo>
      <UserInfo>
        <DisplayName>Petroni, Andrea M</DisplayName>
        <AccountId>85</AccountId>
        <AccountType/>
      </UserInfo>
      <UserInfo>
        <DisplayName>Quiring, Tammy S</DisplayName>
        <AccountId>204</AccountId>
        <AccountType/>
      </UserInfo>
      <UserInfo>
        <DisplayName>Schumm, Gavin H</DisplayName>
        <AccountId>292</AccountId>
        <AccountType/>
      </UserInfo>
      <UserInfo>
        <DisplayName>Steed, Glen C</DisplayName>
        <AccountId>301</AccountId>
        <AccountType/>
      </UserInfo>
      <UserInfo>
        <DisplayName>Stein, Rudy J</DisplayName>
        <AccountId>302</AccountId>
        <AccountType/>
      </UserInfo>
      <UserInfo>
        <DisplayName>Taylor, Andrea D</DisplayName>
        <AccountId>298</AccountId>
        <AccountType/>
      </UserInfo>
      <UserInfo>
        <DisplayName>Vijairaghavan, Rakhee J</DisplayName>
        <AccountId>297</AccountId>
        <AccountType/>
      </UserInfo>
    </SharedWithUsers>
    <_activity xmlns="7b40d38c-24a5-47af-8fa9-e4f094979b0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7E94C-7415-4D72-8338-2E55C63C5C66}">
  <ds:schemaRefs>
    <ds:schemaRef ds:uri="7b40d38c-24a5-47af-8fa9-e4f094979b00"/>
    <ds:schemaRef ds:uri="c8a90e80-4969-4f01-b3ab-64d13f91d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E1FA7C-8D30-407E-8F77-4EEBF7056A10}">
  <ds:schemaRefs>
    <ds:schemaRef ds:uri="http://purl.org/dc/elements/1.1/"/>
    <ds:schemaRef ds:uri="http://schemas.microsoft.com/office/2006/metadata/properties"/>
    <ds:schemaRef ds:uri="7b40d38c-24a5-47af-8fa9-e4f094979b00"/>
    <ds:schemaRef ds:uri="http://purl.org/dc/terms/"/>
    <ds:schemaRef ds:uri="c8a90e80-4969-4f01-b3ab-64d13f91db78"/>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E09BBF5-D6D1-463B-9933-1378027E9F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1488</Words>
  <Application>Microsoft Office PowerPoint</Application>
  <PresentationFormat>On-screen Show (4:3)</PresentationFormat>
  <Paragraphs>196</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Wingdings</vt:lpstr>
      <vt:lpstr>Wingdings,Sans-Serif</vt:lpstr>
      <vt:lpstr>Office Theme</vt:lpstr>
      <vt:lpstr>  Thomas B. Riley School Traditional Learning Centre (TLC)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name placeholder</dc:title>
  <dc:creator>Calgary Board of Education</dc:creator>
  <cp:lastModifiedBy>Austin, Tiffany A</cp:lastModifiedBy>
  <cp:revision>11</cp:revision>
  <dcterms:created xsi:type="dcterms:W3CDTF">2015-10-20T21:22:58Z</dcterms:created>
  <dcterms:modified xsi:type="dcterms:W3CDTF">2025-01-29T17:29:43Z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0x010100C68B639D06EF7B4B9DABA4786237BC58</vt:lpwstr>
  </property>
  <property fmtid="{D5CDD505-2E9C-101B-9397-08002B2CF9AE}" pid="3" name="MediaServiceImageTags">
    <vt:lpwstr/>
  </property>
</Properties>
</file>